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sldIdLst>
    <p:sldId id="273" r:id="rId2"/>
    <p:sldId id="296" r:id="rId3"/>
    <p:sldId id="311" r:id="rId4"/>
    <p:sldId id="312" r:id="rId5"/>
    <p:sldId id="277" r:id="rId6"/>
    <p:sldId id="300" r:id="rId7"/>
    <p:sldId id="302" r:id="rId8"/>
    <p:sldId id="305" r:id="rId9"/>
    <p:sldId id="306" r:id="rId10"/>
    <p:sldId id="314" r:id="rId11"/>
    <p:sldId id="308" r:id="rId12"/>
    <p:sldId id="303" r:id="rId13"/>
    <p:sldId id="313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98E00"/>
    <a:srgbClr val="7E15CD"/>
    <a:srgbClr val="99FF66"/>
    <a:srgbClr val="00CC00"/>
    <a:srgbClr val="FFCCCC"/>
    <a:srgbClr val="FF66CC"/>
    <a:srgbClr val="D1FFA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50D900-1321-47E1-8819-36086E82313D}" type="datetimeFigureOut">
              <a:rPr lang="ru-RU"/>
              <a:pPr>
                <a:defRPr/>
              </a:pPr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5BEECE-4760-4CE4-9551-986141906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D36D4-2D29-4274-8B6C-DC587DD7D75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BEECE-4760-4CE4-9551-9861419063B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119187-71A8-4591-B7C1-00095DB019E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D8E21-15A4-4BAB-9C71-DE033CDB82F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D13E-FDE8-481A-ACFA-8A3C7D2C8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6189-A280-41CE-B527-7A172CA7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EC50-6B70-4927-AA53-4AD9EB7B3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09E5-17C0-4E81-8E8B-B17433896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EB7A-9AFF-4A1B-9FE9-6353F7AF5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915A-E50F-455D-B031-32BEF491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CD95-DC7B-4237-AC57-53BBADE6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457E-EFE8-4AA3-88E9-7E3D69C3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A2D7-23B9-45DA-A627-401F6F2D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0CFA-AAB8-46C8-8CCD-897BE443F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55CE-76BE-47A3-80D0-10A7B3B48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65ED7F-50CA-433F-A285-BA375AFD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1520" y="571480"/>
            <a:ext cx="88924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atin typeface="+mn-lt"/>
              </a:rPr>
              <a:t>«Использование различных видов театра в образовательной деятельности»</a:t>
            </a:r>
            <a:endParaRPr lang="ru-RU" altLang="ru-RU" sz="4000" b="1" dirty="0" smtClean="0">
              <a:latin typeface="+mn-lt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786446" y="4725144"/>
            <a:ext cx="33575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Брагина Анастасия Евгеньевна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+mn-lt"/>
              </a:rPr>
              <a:t>Воспитатель МАДОУ ГЦРР </a:t>
            </a:r>
            <a:r>
              <a:rPr lang="ru-RU" altLang="ru-RU" sz="2400" dirty="0" err="1" smtClean="0">
                <a:latin typeface="+mn-lt"/>
              </a:rPr>
              <a:t>д</a:t>
            </a:r>
            <a:r>
              <a:rPr lang="ru-RU" altLang="ru-RU" sz="2400" dirty="0" smtClean="0">
                <a:latin typeface="+mn-lt"/>
              </a:rPr>
              <a:t>/с №4 «Ёлочка»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err="1" smtClean="0">
                <a:latin typeface="+mn-lt"/>
              </a:rPr>
              <a:t>д</a:t>
            </a:r>
            <a:r>
              <a:rPr lang="ru-RU" altLang="ru-RU" sz="2400" dirty="0" smtClean="0">
                <a:latin typeface="+mn-lt"/>
              </a:rPr>
              <a:t>/с «Ягодка»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203575" y="587692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rgbClr val="698E00"/>
              </a:solidFill>
            </a:endParaRPr>
          </a:p>
          <a:p>
            <a:pPr algn="ctr"/>
            <a:endParaRPr lang="ru-RU" altLang="ru-RU">
              <a:solidFill>
                <a:srgbClr val="698E00"/>
              </a:solidFill>
            </a:endParaRPr>
          </a:p>
        </p:txBody>
      </p:sp>
      <p:pic>
        <p:nvPicPr>
          <p:cNvPr id="2054" name="Picture 7" descr="C:\Users\User\Desktop\91054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5947753" cy="3886201"/>
          </a:xfrm>
          <a:prstGeom prst="rect">
            <a:avLst/>
          </a:prstGeom>
          <a:noFill/>
          <a:ln w="9525">
            <a:solidFill>
              <a:srgbClr val="698E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8246" cy="600079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 с детьми ОВЗ мы часто используем народную куклу.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работы над куклой дети развивают мелкую моторику. Общение с куклой ребёнок учится налаживать связи с другими людьми, находить способы разрешения конфликтов, справляться со страхами и тревогой.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куклой способствует избавлению от некоторых речевых трудностей, снимается спазм мышц артикуляционного аппарата.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G0C6fMCKR2U-qUINTmZl7jk2p5T_QSyTgYnpfbEC5XjG1QuKaLJcyzA2QeEyunouCNvMr1mpJ7FyXzxgQJWFQj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31586"/>
            <a:ext cx="4968552" cy="3726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кукол и игрушек для театра своими руками</a:t>
            </a:r>
          </a:p>
        </p:txBody>
      </p:sp>
      <p:pic>
        <p:nvPicPr>
          <p:cNvPr id="3" name="Рисунок 2" descr="fItn5LrxidGTnWdRev5eIjwmwEqGB5CVzS9Fz5engCHZr6YQxhSx42GbSERdTgRG8RazCSYZjZ5shoI5I9k7rvFu.jpg"/>
          <p:cNvPicPr>
            <a:picLocks noChangeAspect="1"/>
          </p:cNvPicPr>
          <p:nvPr/>
        </p:nvPicPr>
        <p:blipFill>
          <a:blip r:embed="rId2" cstate="print"/>
          <a:srcRect t="8378" r="516"/>
          <a:stretch>
            <a:fillRect/>
          </a:stretch>
        </p:blipFill>
        <p:spPr>
          <a:xfrm>
            <a:off x="1331640" y="2132856"/>
            <a:ext cx="6840760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3203575" y="587692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rgbClr val="698E00"/>
              </a:solidFill>
            </a:endParaRPr>
          </a:p>
          <a:p>
            <a:pPr algn="ctr"/>
            <a:endParaRPr lang="ru-RU" altLang="ru-RU">
              <a:solidFill>
                <a:srgbClr val="698E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38488" y="2419350"/>
            <a:ext cx="3224212" cy="16541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0" y="1844824"/>
            <a:ext cx="2771775" cy="1244600"/>
          </a:xfrm>
          <a:prstGeom prst="ellipse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69850" y="4786313"/>
            <a:ext cx="2592388" cy="13684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эмоциональная сфера</a:t>
            </a:r>
          </a:p>
        </p:txBody>
      </p:sp>
      <p:sp>
        <p:nvSpPr>
          <p:cNvPr id="22" name="Овал 21"/>
          <p:cNvSpPr/>
          <p:nvPr/>
        </p:nvSpPr>
        <p:spPr>
          <a:xfrm flipH="1">
            <a:off x="2928938" y="4856163"/>
            <a:ext cx="3168650" cy="133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интеллектуальные способности</a:t>
            </a:r>
          </a:p>
        </p:txBody>
      </p:sp>
      <p:sp>
        <p:nvSpPr>
          <p:cNvPr id="31" name="Овал 30"/>
          <p:cNvSpPr/>
          <p:nvPr/>
        </p:nvSpPr>
        <p:spPr>
          <a:xfrm flipH="1">
            <a:off x="6176963" y="4700588"/>
            <a:ext cx="2890837" cy="1492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коммуникативные способности</a:t>
            </a:r>
          </a:p>
        </p:txBody>
      </p:sp>
      <p:sp>
        <p:nvSpPr>
          <p:cNvPr id="2048" name="Овал 2047"/>
          <p:cNvSpPr/>
          <p:nvPr/>
        </p:nvSpPr>
        <p:spPr>
          <a:xfrm flipH="1">
            <a:off x="6240463" y="1751013"/>
            <a:ext cx="2819400" cy="1390650"/>
          </a:xfrm>
          <a:prstGeom prst="ellipse">
            <a:avLst/>
          </a:prstGeom>
          <a:solidFill>
            <a:srgbClr val="7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речь</a:t>
            </a:r>
          </a:p>
        </p:txBody>
      </p:sp>
      <p:cxnSp>
        <p:nvCxnSpPr>
          <p:cNvPr id="2070" name="Прямая со стрелкой 2069"/>
          <p:cNvCxnSpPr>
            <a:endCxn id="22" idx="0"/>
          </p:cNvCxnSpPr>
          <p:nvPr/>
        </p:nvCxnSpPr>
        <p:spPr>
          <a:xfrm flipH="1">
            <a:off x="4513263" y="4100513"/>
            <a:ext cx="115887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>
            <a:stCxn id="18" idx="5"/>
            <a:endCxn id="31" idx="7"/>
          </p:cNvCxnSpPr>
          <p:nvPr/>
        </p:nvCxnSpPr>
        <p:spPr>
          <a:xfrm>
            <a:off x="5891213" y="3832225"/>
            <a:ext cx="708025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 стрелкой 2078"/>
          <p:cNvCxnSpPr>
            <a:stCxn id="18" idx="1"/>
          </p:cNvCxnSpPr>
          <p:nvPr/>
        </p:nvCxnSpPr>
        <p:spPr>
          <a:xfrm flipH="1" flipV="1">
            <a:off x="2871788" y="2451100"/>
            <a:ext cx="738187" cy="211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Прямая со стрелкой 2083"/>
          <p:cNvCxnSpPr>
            <a:endCxn id="21" idx="0"/>
          </p:cNvCxnSpPr>
          <p:nvPr/>
        </p:nvCxnSpPr>
        <p:spPr>
          <a:xfrm flipH="1">
            <a:off x="1365250" y="3821113"/>
            <a:ext cx="2187575" cy="96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7" name="Прямая со стрелкой 2086"/>
          <p:cNvCxnSpPr>
            <a:endCxn id="2048" idx="6"/>
          </p:cNvCxnSpPr>
          <p:nvPr/>
        </p:nvCxnSpPr>
        <p:spPr>
          <a:xfrm flipV="1">
            <a:off x="5819775" y="2446338"/>
            <a:ext cx="420688" cy="13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Rectangle 2"/>
          <p:cNvSpPr txBox="1">
            <a:spLocks noChangeArrowheads="1"/>
          </p:cNvSpPr>
          <p:nvPr/>
        </p:nvSpPr>
        <p:spPr bwMode="auto">
          <a:xfrm>
            <a:off x="411163" y="34925"/>
            <a:ext cx="8285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zh-CN" sz="4000" dirty="0">
                <a:latin typeface="Times New Roman" pitchFamily="18" charset="0"/>
                <a:cs typeface="Times New Roman" pitchFamily="18" charset="0"/>
              </a:rPr>
              <a:t>Взаимосвязь театрализованной деятельности с образовательными областями</a:t>
            </a:r>
            <a:endParaRPr lang="ru-RU" altLang="ru-RU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000256"/>
          </a:xfrm>
        </p:spPr>
        <p:txBody>
          <a:bodyPr/>
          <a:lstStyle/>
          <a:p>
            <a:r>
              <a:rPr lang="ru-RU" sz="2400" dirty="0" smtClean="0"/>
              <a:t>Таким образом театральное искусство близко и понятно детям, ведь в основе лежит игра. Участвуя в театрализованных играх, дети лучше воспринимают информацию. Через театрализованные игры мы развиваем у детей речевые умения и навыки, обеспечиваем эмоциональное благополучие. У детей значительно активизируется словарный запас в повседневной жизни, речь становится более яркой, эмоциональной и дети в дальнейшем ведут себя более раскрепащенее и свободнее в общении со сверстниками.</a:t>
            </a:r>
            <a:endParaRPr lang="ru-RU" sz="2400" dirty="0"/>
          </a:p>
        </p:txBody>
      </p:sp>
      <p:pic>
        <p:nvPicPr>
          <p:cNvPr id="4" name="Рисунок 3" descr="tU2eYR6QcdUWiafi6DitvwZFP3szszSjhyva12NbQV32I_wRGN5ylOG_YxwJiEiCfr2tVcW43o9WYr47n5-069Z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7380312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 descr="cOcS-4s9rtDvmWJlHeOs73mhHn6xFUzgQkjOXfSMXgy-aHuNE78tINNDgJRfETSxlD3tWphPaLidhs_edjDRU1je.jpg"/>
          <p:cNvPicPr>
            <a:picLocks noChangeAspect="1"/>
          </p:cNvPicPr>
          <p:nvPr/>
        </p:nvPicPr>
        <p:blipFill>
          <a:blip r:embed="rId2" cstate="print"/>
          <a:srcRect l="5530" r="454" b="8135"/>
          <a:stretch>
            <a:fillRect/>
          </a:stretch>
        </p:blipFill>
        <p:spPr>
          <a:xfrm>
            <a:off x="899592" y="1268760"/>
            <a:ext cx="7344816" cy="538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605868" cy="278605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Театрализованная  деятельность –кладовая для решения многих педагогических задач.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Главное преимущество театрализованной деятельности –возможность развивать ребенка целостно, во взаимосвязи интеллектуальной и чувственной  сфер.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vULwqdNz5I5X0G5kg18i3tztI6YayJbgWqCaNgQagEIAraa1HWQL8BiZuI1LGS9mswzMSvuw9u6ph1Ha4v8BD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30878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78605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театрализованной деятельностью и частые выступления на сцене перед зрителями способствует реализации  творческих сил и духовных потребностей ребенка, раскрепощению и повышению самооценки.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LG_t2U29PwD0MVEw_LAypqfo3fAouwoRfnKTfZnmzRIQwBqoJ8LtAvMSEQ9Gg5JUvBrlln7TWucwSmJIrZh2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416491" cy="3312368"/>
          </a:xfrm>
          <a:prstGeom prst="rect">
            <a:avLst/>
          </a:prstGeom>
        </p:spPr>
      </p:pic>
      <p:pic>
        <p:nvPicPr>
          <p:cNvPr id="4" name="Рисунок 3" descr="TdqdmfZDZoJEiLDmy_M_cw5n8WDxpZWmDArqFApVlqHfDcS51GskLxibJ0lXLy91J5qHK5Hg0giqFQwSOiffhmG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3" y="3168352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55041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театра которые мы используем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Q8EQKd-6YmpoUh7NN7c9SGHFvp-lyrKSP-1igbxRx9_I8RvmHrsBX79ZIDsEtEVGP39wYBPruAXnTrOVtRd7mNF.jpg"/>
          <p:cNvPicPr>
            <a:picLocks noChangeAspect="1"/>
          </p:cNvPicPr>
          <p:nvPr/>
        </p:nvPicPr>
        <p:blipFill>
          <a:blip r:embed="rId2" cstate="print"/>
          <a:srcRect t="22537" r="4675" b="20215"/>
          <a:stretch>
            <a:fillRect/>
          </a:stretch>
        </p:blipFill>
        <p:spPr>
          <a:xfrm>
            <a:off x="5759624" y="3861048"/>
            <a:ext cx="3384376" cy="2708920"/>
          </a:xfrm>
          <a:prstGeom prst="rect">
            <a:avLst/>
          </a:prstGeom>
        </p:spPr>
      </p:pic>
      <p:pic>
        <p:nvPicPr>
          <p:cNvPr id="6" name="Рисунок 5" descr="zyx5_h9ZIn1KK3NzvUMLrNOg_jcEkqu7H1dbAuhO6bqZYfltp8souPUr1P6ga1zYTYdcY1WasFJS3TkVP7LDh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4416491" cy="3312368"/>
          </a:xfrm>
          <a:prstGeom prst="rect">
            <a:avLst/>
          </a:prstGeom>
        </p:spPr>
      </p:pic>
      <p:pic>
        <p:nvPicPr>
          <p:cNvPr id="7" name="Рисунок 6" descr="u9Fola9yCk3sbsGguGsMR_DSN_WLgn7xGtIC9uECNjbAImyqTlnmk5BGaVGs4wRu1O3cP_kIN_oHu7Ad_0zCEwBD.jpg"/>
          <p:cNvPicPr>
            <a:picLocks noChangeAspect="1"/>
          </p:cNvPicPr>
          <p:nvPr/>
        </p:nvPicPr>
        <p:blipFill>
          <a:blip r:embed="rId4" cstate="print"/>
          <a:srcRect l="12335" t="6377" r="8511" b="1702"/>
          <a:stretch>
            <a:fillRect/>
          </a:stretch>
        </p:blipFill>
        <p:spPr>
          <a:xfrm>
            <a:off x="611560" y="4077072"/>
            <a:ext cx="4355976" cy="2780928"/>
          </a:xfrm>
          <a:prstGeom prst="rect">
            <a:avLst/>
          </a:prstGeom>
        </p:spPr>
      </p:pic>
      <p:pic>
        <p:nvPicPr>
          <p:cNvPr id="8" name="Рисунок 7" descr="iLWhiYlQ36Hi_RR4rRl1HKZtoedfdKbr8Nfo3IhHC446wgk5s-IyD90it9_MgKuct0bV9KnYAmpm-Gm4pv6v6rH4.jpg"/>
          <p:cNvPicPr>
            <a:picLocks noChangeAspect="1"/>
          </p:cNvPicPr>
          <p:nvPr/>
        </p:nvPicPr>
        <p:blipFill>
          <a:blip r:embed="rId5" cstate="print"/>
          <a:srcRect t="16401" b="18500"/>
          <a:stretch>
            <a:fillRect/>
          </a:stretch>
        </p:blipFill>
        <p:spPr>
          <a:xfrm rot="16200000">
            <a:off x="4896036" y="728700"/>
            <a:ext cx="316835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60350"/>
            <a:ext cx="8285162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zh-CN" dirty="0" smtClean="0">
                <a:latin typeface="+mn-lt"/>
              </a:rPr>
              <a:t> </a:t>
            </a:r>
            <a:br>
              <a:rPr lang="ru-RU" altLang="zh-CN" dirty="0" smtClean="0">
                <a:latin typeface="+mn-lt"/>
              </a:rPr>
            </a:b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Виды театрализованной деятельности  в детском саду</a:t>
            </a:r>
            <a:r>
              <a:rPr lang="ru-RU" altLang="zh-CN" dirty="0" smtClean="0">
                <a:latin typeface="+mn-lt"/>
              </a:rPr>
              <a:t/>
            </a:r>
            <a:br>
              <a:rPr lang="ru-RU" altLang="zh-CN" dirty="0" smtClean="0">
                <a:latin typeface="+mn-lt"/>
              </a:rPr>
            </a:br>
            <a:endParaRPr lang="ru-RU" altLang="ru-RU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41425"/>
            <a:ext cx="8424862" cy="5427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200" dirty="0" smtClean="0"/>
              <a:t>     </a:t>
            </a:r>
            <a:endParaRPr lang="ru-RU" altLang="zh-CN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zh-CN" sz="1200" b="1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zh-CN" sz="3600" dirty="0" smtClean="0"/>
              <a:t> </a:t>
            </a:r>
            <a:r>
              <a:rPr lang="ru-RU" altLang="zh-CN" sz="3600" dirty="0" smtClean="0">
                <a:latin typeface="Times New Roman" pitchFamily="18" charset="0"/>
                <a:cs typeface="Times New Roman" pitchFamily="18" charset="0"/>
              </a:rPr>
              <a:t>Театрализованная игра на занятиях 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zh-CN" sz="3600" dirty="0" smtClean="0"/>
              <a:t>    						 </a:t>
            </a:r>
            <a:endParaRPr lang="ru-RU" altLang="ru-RU" sz="3600" dirty="0" smtClean="0"/>
          </a:p>
        </p:txBody>
      </p:sp>
      <p:pic>
        <p:nvPicPr>
          <p:cNvPr id="7" name="Рисунок 6" descr="i6_SakBDHBc9QXZORBqULBE29KAuBnlLmlu3ze35OuLJHRSNevb59_7T1twQAnws4Wbus5zqTQAlH5wL0mra_e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5088565" cy="3816424"/>
          </a:xfrm>
          <a:prstGeom prst="rect">
            <a:avLst/>
          </a:prstGeom>
        </p:spPr>
      </p:pic>
      <p:pic>
        <p:nvPicPr>
          <p:cNvPr id="8" name="Рисунок 7" descr="L-ryw3DcG3sDmk8eaSEFez--vqozKNXOm1SnWZ9qvmT6K1tiuAVFDbhhcEs_UCpOgnhOiG8f6Gi30_h3EKONi94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048" y="3429000"/>
            <a:ext cx="3996952" cy="299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285162" cy="112474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zh-CN" dirty="0" smtClean="0">
                <a:latin typeface="+mn-lt"/>
              </a:rPr>
              <a:t> </a:t>
            </a:r>
            <a:br>
              <a:rPr lang="ru-RU" altLang="zh-CN" dirty="0" smtClean="0">
                <a:latin typeface="+mn-lt"/>
              </a:rPr>
            </a:b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Виды театрализованной деятельности  в детском саду</a:t>
            </a:r>
            <a:r>
              <a:rPr lang="ru-RU" altLang="zh-CN" dirty="0" smtClean="0">
                <a:latin typeface="+mn-lt"/>
              </a:rPr>
              <a:t/>
            </a:r>
            <a:br>
              <a:rPr lang="ru-RU" altLang="zh-CN" dirty="0" smtClean="0">
                <a:latin typeface="+mn-lt"/>
              </a:rPr>
            </a:br>
            <a:endParaRPr lang="ru-RU" altLang="ru-RU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0729"/>
            <a:ext cx="8424862" cy="1440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200" dirty="0" smtClean="0"/>
              <a:t>     </a:t>
            </a:r>
            <a:endParaRPr lang="ru-RU" altLang="zh-CN" sz="36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zh-CN" sz="3600" dirty="0" smtClean="0"/>
              <a:t> </a:t>
            </a:r>
            <a:r>
              <a:rPr lang="ru-RU" altLang="zh-CN" sz="3600" dirty="0" smtClean="0">
                <a:latin typeface="Times New Roman" pitchFamily="18" charset="0"/>
                <a:cs typeface="Times New Roman" pitchFamily="18" charset="0"/>
              </a:rPr>
              <a:t>Свободная совместная деятельность детей и взрослых: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3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3600" dirty="0" smtClean="0"/>
          </a:p>
        </p:txBody>
      </p:sp>
      <p:pic>
        <p:nvPicPr>
          <p:cNvPr id="7" name="Рисунок 6" descr="skuAeSI3NhQre0MuTBjLFI5CZXSKXUvYVuJZGwCHMeccGCH-dyfD_XYUZVWnZSv4CtjcTFJX_f_fEvWEWoUubKd_.jpg"/>
          <p:cNvPicPr>
            <a:picLocks noChangeAspect="1"/>
          </p:cNvPicPr>
          <p:nvPr/>
        </p:nvPicPr>
        <p:blipFill>
          <a:blip r:embed="rId3" cstate="print"/>
          <a:srcRect l="9914"/>
          <a:stretch>
            <a:fillRect/>
          </a:stretch>
        </p:blipFill>
        <p:spPr>
          <a:xfrm>
            <a:off x="0" y="2924944"/>
            <a:ext cx="4248472" cy="3537012"/>
          </a:xfrm>
          <a:prstGeom prst="rect">
            <a:avLst/>
          </a:prstGeom>
        </p:spPr>
      </p:pic>
      <p:pic>
        <p:nvPicPr>
          <p:cNvPr id="8" name="Рисунок 7" descr="X3cc47ZFW5l6fk7lsDfgZQysJA-KKG4S-ea9Ftlg151q1wmV3_n-78Q3wN2Xp691ypLEn6PhXzKxgjBh8T8N7b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494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60350"/>
            <a:ext cx="8285162" cy="1368425"/>
          </a:xfrm>
        </p:spPr>
        <p:txBody>
          <a:bodyPr/>
          <a:lstStyle/>
          <a:p>
            <a:pPr eaLnBrk="1" hangingPunct="1"/>
            <a:r>
              <a:rPr lang="ru-RU" altLang="zh-CN" dirty="0" smtClean="0"/>
              <a:t> </a:t>
            </a:r>
            <a:br>
              <a:rPr lang="ru-RU" altLang="zh-CN" dirty="0" smtClean="0"/>
            </a:b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Виды театрализованной деятельности  в детском саду</a:t>
            </a:r>
            <a:br>
              <a:rPr lang="ru-RU" altLang="zh-CN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720"/>
            <a:ext cx="8424862" cy="2376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200" dirty="0" smtClean="0"/>
              <a:t>     </a:t>
            </a:r>
            <a:endParaRPr lang="ru-RU" altLang="zh-CN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zh-CN" sz="36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zh-CN" sz="3600" dirty="0" smtClean="0">
                <a:latin typeface="Times New Roman" pitchFamily="18" charset="0"/>
                <a:cs typeface="Times New Roman" pitchFamily="18" charset="0"/>
              </a:rPr>
              <a:t>Театрализованная игра в самостоятельной деятельности детей: 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3600" dirty="0" smtClean="0"/>
          </a:p>
        </p:txBody>
      </p:sp>
      <p:pic>
        <p:nvPicPr>
          <p:cNvPr id="4" name="Рисунок 3" descr="RcaEJ8FTdvQRlP45n577XrvxjhJb6aATqAB3FyJD0SpQ6YSWhpzF41jEZhZ72HLC9qyYqMi6qnzrK2XFBlhweuk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45532"/>
            <a:ext cx="5616624" cy="421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кукольного театра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игр-драматизации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-ryw3DcG3sDmk8eaSEFez--vqozKNXOm1SnWZ9qvmT6K1tiuAVFDbhhcEs_UCpOgnhOiG8f6Gi30_h3EKONi9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14754"/>
            <a:ext cx="7524328" cy="564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НАСТОЛЬНЫЙ ТЕАТР</a:t>
            </a:r>
          </a:p>
        </p:txBody>
      </p:sp>
      <p:pic>
        <p:nvPicPr>
          <p:cNvPr id="5" name="Рисунок 4" descr="u9Fola9yCk3sbsGguGsMR_DSN_WLgn7xGtIC9uECNjbAImyqTlnmk5BGaVGs4wRu1O3cP_kIN_oHu7Ad_0zCEwBD.jpg"/>
          <p:cNvPicPr>
            <a:picLocks noChangeAspect="1"/>
          </p:cNvPicPr>
          <p:nvPr/>
        </p:nvPicPr>
        <p:blipFill>
          <a:blip r:embed="rId2" cstate="print"/>
          <a:srcRect l="14786" t="12230" r="13019"/>
          <a:stretch>
            <a:fillRect/>
          </a:stretch>
        </p:blipFill>
        <p:spPr>
          <a:xfrm>
            <a:off x="0" y="2852936"/>
            <a:ext cx="4392488" cy="4005064"/>
          </a:xfrm>
          <a:prstGeom prst="rect">
            <a:avLst/>
          </a:prstGeom>
        </p:spPr>
      </p:pic>
      <p:pic>
        <p:nvPicPr>
          <p:cNvPr id="6" name="Рисунок 5" descr="89h1FOGAmdh2lAC6AQ3tQQzHzz2HSBBCWf10S-nlCn0bScvPOPZN6oByugB5ozE5dfobpfV4TJQ-KMAPOfKg0SWR.jpg"/>
          <p:cNvPicPr>
            <a:picLocks noChangeAspect="1"/>
          </p:cNvPicPr>
          <p:nvPr/>
        </p:nvPicPr>
        <p:blipFill>
          <a:blip r:embed="rId3" cstate="print"/>
          <a:srcRect l="16354" t="9426"/>
          <a:stretch>
            <a:fillRect/>
          </a:stretch>
        </p:blipFill>
        <p:spPr>
          <a:xfrm>
            <a:off x="4355976" y="2852936"/>
            <a:ext cx="478802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193</Words>
  <Application>Microsoft Office PowerPoint</Application>
  <PresentationFormat>Экран (4:3)</PresentationFormat>
  <Paragraphs>38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Театрализованная  деятельность –кладовая для решения многих педагогических задач. Главное преимущество театрализованной деятельности –возможность развивать ребенка целостно, во взаимосвязи интеллектуальной и чувственной  сфер. </vt:lpstr>
      <vt:lpstr>Занятия театрализованной деятельностью и частые выступления на сцене перед зрителями способствует реализации  творческих сил и духовных потребностей ребенка, раскрепощению и повышению самооценки.</vt:lpstr>
      <vt:lpstr>Виды театра которые мы используем</vt:lpstr>
      <vt:lpstr>  Виды театрализованной деятельности  в детском саду </vt:lpstr>
      <vt:lpstr>  Виды театрализованной деятельности  в детском саду </vt:lpstr>
      <vt:lpstr>  Виды театрализованной деятельности  в детском саду </vt:lpstr>
      <vt:lpstr>Использование кукольного театра и игр-драматизации</vt:lpstr>
      <vt:lpstr>НАСТОЛЬНЫЙ ТЕАТР</vt:lpstr>
      <vt:lpstr>Слайд 10</vt:lpstr>
      <vt:lpstr>Изготовление кукол и игрушек для театра своими руками</vt:lpstr>
      <vt:lpstr>Слайд 12</vt:lpstr>
      <vt:lpstr>Таким образом театральное искусство близко и понятно детям, ведь в основе лежит игра. Участвуя в театрализованных играх, дети лучше воспринимают информацию. Через театрализованные игры мы развиваем у детей речевые умения и навыки, обеспечиваем эмоциональное благополучие. У детей значительно активизируется словарный запас в повседневной жизни, речь становится более яркой, эмоциональной и дети в дальнейшем ведут себя более раскрепащенее и свободнее в общении со сверстниками.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младшей группе</dc:title>
  <dc:creator>Лариса</dc:creator>
  <cp:lastModifiedBy>дефектолог и логопед</cp:lastModifiedBy>
  <cp:revision>107</cp:revision>
  <dcterms:created xsi:type="dcterms:W3CDTF">2011-04-17T08:26:09Z</dcterms:created>
  <dcterms:modified xsi:type="dcterms:W3CDTF">2025-11-11T09:29:20Z</dcterms:modified>
</cp:coreProperties>
</file>