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73" r:id="rId5"/>
    <p:sldId id="258" r:id="rId6"/>
    <p:sldId id="259" r:id="rId7"/>
    <p:sldId id="269" r:id="rId8"/>
    <p:sldId id="272" r:id="rId9"/>
    <p:sldId id="270" r:id="rId10"/>
    <p:sldId id="271" r:id="rId11"/>
    <p:sldId id="274" r:id="rId12"/>
    <p:sldId id="260" r:id="rId13"/>
    <p:sldId id="264" r:id="rId14"/>
    <p:sldId id="267" r:id="rId15"/>
    <p:sldId id="262" r:id="rId16"/>
  </p:sldIdLst>
  <p:sldSz cx="10621963" cy="7740650"/>
  <p:notesSz cx="6888163" cy="10020300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7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62" autoAdjust="0"/>
    <p:restoredTop sz="94660"/>
  </p:normalViewPr>
  <p:slideViewPr>
    <p:cSldViewPr showGuides="1">
      <p:cViewPr varScale="1">
        <p:scale>
          <a:sx n="59" d="100"/>
          <a:sy n="59" d="100"/>
        </p:scale>
        <p:origin x="-594" y="-96"/>
      </p:cViewPr>
      <p:guideLst>
        <p:guide orient="horz" pos="2438"/>
        <p:guide pos="32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04T18:53:06.375" idx="1">
    <p:pos x="4134" y="3122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9559349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31098" y="4155978"/>
            <a:ext cx="9559349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429747" y="181102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5429747" y="415597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531098" y="415597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3077860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763270" y="1811028"/>
            <a:ext cx="3077860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995441" y="1811028"/>
            <a:ext cx="3077860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6995441" y="4155978"/>
            <a:ext cx="3077860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3763270" y="4155978"/>
            <a:ext cx="3077860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531098" y="4155978"/>
            <a:ext cx="3077860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531098" y="1811028"/>
            <a:ext cx="9559349" cy="448917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9559349" cy="448917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4664882" cy="448917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429747" y="1811028"/>
            <a:ext cx="4664882" cy="448917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531098" y="308813"/>
            <a:ext cx="9559349" cy="599097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31098" y="415597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429747" y="1811028"/>
            <a:ext cx="4664882" cy="448917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531098" y="1811028"/>
            <a:ext cx="9559349" cy="448917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4664882" cy="448917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429747" y="181102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429747" y="415597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429747" y="181102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31098" y="4155978"/>
            <a:ext cx="9559349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9559349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31098" y="4155978"/>
            <a:ext cx="9559349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429747" y="181102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429747" y="415597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531098" y="415597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3077860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763270" y="1811028"/>
            <a:ext cx="3077860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995441" y="1811028"/>
            <a:ext cx="3077860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6995441" y="4155978"/>
            <a:ext cx="3077860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body"/>
          </p:nvPr>
        </p:nvSpPr>
        <p:spPr>
          <a:xfrm>
            <a:off x="3763270" y="4155978"/>
            <a:ext cx="3077860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body"/>
          </p:nvPr>
        </p:nvSpPr>
        <p:spPr>
          <a:xfrm>
            <a:off x="531098" y="4155978"/>
            <a:ext cx="3077860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9559349" cy="448917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4664882" cy="448917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29747" y="1811028"/>
            <a:ext cx="4664882" cy="448917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531098" y="308813"/>
            <a:ext cx="9559349" cy="599097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31098" y="415597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429747" y="1811028"/>
            <a:ext cx="4664882" cy="448917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4664882" cy="448917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429747" y="181102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429747" y="415597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1098" y="251521"/>
            <a:ext cx="9559349" cy="14071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31098" y="181102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429747" y="1811028"/>
            <a:ext cx="4664882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31098" y="4155978"/>
            <a:ext cx="9559349" cy="21409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stomShape 1"/>
          <p:cNvSpPr/>
          <p:nvPr/>
        </p:nvSpPr>
        <p:spPr>
          <a:xfrm>
            <a:off x="-10036" y="4529804"/>
            <a:ext cx="529425" cy="3218973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" name="Line 2"/>
          <p:cNvSpPr/>
          <p:nvPr/>
        </p:nvSpPr>
        <p:spPr>
          <a:xfrm flipV="1">
            <a:off x="5960009" y="4712654"/>
            <a:ext cx="4672409" cy="3027996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8181002" y="0"/>
            <a:ext cx="1415983" cy="774065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8005782" y="0"/>
            <a:ext cx="2634581" cy="7748777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369605" y="-9752"/>
            <a:ext cx="2261558" cy="774877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7710959" y="4424564"/>
            <a:ext cx="2918113" cy="3314461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8143366" y="-9752"/>
            <a:ext cx="2487379" cy="774877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9636713" y="-9752"/>
            <a:ext cx="994450" cy="774877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9382873" y="-9752"/>
            <a:ext cx="1237417" cy="7748777"/>
          </a:xfrm>
          <a:custGeom>
            <a:avLst/>
            <a:gdLst/>
            <a:ahLst/>
            <a:cxnLst/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363219" y="5523696"/>
            <a:ext cx="1269199" cy="2215329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 flipV="1">
            <a:off x="5960009" y="4712654"/>
            <a:ext cx="4672409" cy="3027996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Line 12"/>
          <p:cNvSpPr/>
          <p:nvPr/>
        </p:nvSpPr>
        <p:spPr>
          <a:xfrm>
            <a:off x="8181002" y="0"/>
            <a:ext cx="1415983" cy="774065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8005782" y="0"/>
            <a:ext cx="2634581" cy="7748777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8369605" y="-9752"/>
            <a:ext cx="2261558" cy="774877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7710959" y="4424564"/>
            <a:ext cx="2918113" cy="3314461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8143366" y="-9752"/>
            <a:ext cx="2487379" cy="774877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9636713" y="-9752"/>
            <a:ext cx="994450" cy="774877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9382873" y="-9752"/>
            <a:ext cx="1237417" cy="7748777"/>
          </a:xfrm>
          <a:custGeom>
            <a:avLst/>
            <a:gdLst/>
            <a:ahLst/>
            <a:cxnLst/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9363219" y="5523696"/>
            <a:ext cx="1269199" cy="2215329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-10036" y="-9752"/>
            <a:ext cx="1001559" cy="6429819"/>
          </a:xfrm>
          <a:custGeom>
            <a:avLst/>
            <a:gdLst/>
            <a:ahLst/>
            <a:cxn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531098" y="308813"/>
            <a:ext cx="9559349" cy="12921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5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Для правки текста заголовка щёлкните мышью</a:t>
            </a:r>
          </a:p>
        </p:txBody>
      </p:sp>
      <p:sp>
        <p:nvSpPr>
          <p:cNvPr id="21" name="PlaceHolder 22"/>
          <p:cNvSpPr>
            <a:spLocks noGrp="1"/>
          </p:cNvSpPr>
          <p:nvPr>
            <p:ph type="body"/>
          </p:nvPr>
        </p:nvSpPr>
        <p:spPr>
          <a:xfrm>
            <a:off x="531098" y="1811028"/>
            <a:ext cx="9559349" cy="448917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Для правки структуры щёлкните мышью</a:t>
            </a:r>
          </a:p>
          <a:p>
            <a:pPr marL="991710" lvl="1" indent="-371618">
              <a:spcBef>
                <a:spcPts val="1302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Второй уровень структуры</a:t>
            </a:r>
          </a:p>
          <a:p>
            <a:pPr marL="1487200" lvl="2" indent="-330813">
              <a:spcBef>
                <a:spcPts val="97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Третий уровень структуры</a:t>
            </a:r>
          </a:p>
          <a:p>
            <a:pPr marL="1982691" lvl="3" indent="-247745">
              <a:spcBef>
                <a:spcPts val="648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Четвёртый уровень структуры</a:t>
            </a:r>
          </a:p>
          <a:p>
            <a:pPr marL="2478910" lvl="4" indent="-247745">
              <a:spcBef>
                <a:spcPts val="32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Пятый уровень структуры</a:t>
            </a:r>
          </a:p>
          <a:p>
            <a:pPr marL="2974400" lvl="5" indent="-247745">
              <a:spcBef>
                <a:spcPts val="32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Шестой уровень структуры</a:t>
            </a:r>
          </a:p>
          <a:p>
            <a:pPr marL="3469891" lvl="6" indent="-247745">
              <a:spcBef>
                <a:spcPts val="32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>
      <a:lvl1pPr marL="495491" indent="-371618">
        <a:spcBef>
          <a:spcPts val="1624"/>
        </a:spcBef>
        <a:buClr>
          <a:srgbClr val="000000"/>
        </a:buClr>
        <a:buSzPct val="45000"/>
        <a:buFont typeface="Wingdings" panose="05000000000000000000" pitchFamily="2" charset="2"/>
        <a:buChar char=""/>
        <a:defRPr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-10036" y="4529804"/>
            <a:ext cx="529425" cy="3218973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" name="Line 2"/>
          <p:cNvSpPr/>
          <p:nvPr/>
        </p:nvSpPr>
        <p:spPr>
          <a:xfrm flipV="1">
            <a:off x="5960009" y="4712654"/>
            <a:ext cx="4672409" cy="3027996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" name="Line 3"/>
          <p:cNvSpPr/>
          <p:nvPr/>
        </p:nvSpPr>
        <p:spPr>
          <a:xfrm>
            <a:off x="8181002" y="0"/>
            <a:ext cx="1415983" cy="774065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1" name="CustomShape 4"/>
          <p:cNvSpPr/>
          <p:nvPr/>
        </p:nvSpPr>
        <p:spPr>
          <a:xfrm>
            <a:off x="8005782" y="0"/>
            <a:ext cx="2634581" cy="7748777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5"/>
          <p:cNvSpPr/>
          <p:nvPr/>
        </p:nvSpPr>
        <p:spPr>
          <a:xfrm>
            <a:off x="8369605" y="-9752"/>
            <a:ext cx="2261558" cy="774877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6"/>
          <p:cNvSpPr/>
          <p:nvPr/>
        </p:nvSpPr>
        <p:spPr>
          <a:xfrm>
            <a:off x="7710959" y="4424564"/>
            <a:ext cx="2918113" cy="3314461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7"/>
          <p:cNvSpPr/>
          <p:nvPr/>
        </p:nvSpPr>
        <p:spPr>
          <a:xfrm>
            <a:off x="8143366" y="-9752"/>
            <a:ext cx="2487379" cy="774877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8"/>
          <p:cNvSpPr/>
          <p:nvPr/>
        </p:nvSpPr>
        <p:spPr>
          <a:xfrm>
            <a:off x="9636713" y="-9752"/>
            <a:ext cx="994450" cy="774877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9"/>
          <p:cNvSpPr/>
          <p:nvPr/>
        </p:nvSpPr>
        <p:spPr>
          <a:xfrm>
            <a:off x="9382873" y="-9752"/>
            <a:ext cx="1237417" cy="7748777"/>
          </a:xfrm>
          <a:custGeom>
            <a:avLst/>
            <a:gdLst/>
            <a:ahLst/>
            <a:cxnLst/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10"/>
          <p:cNvSpPr/>
          <p:nvPr/>
        </p:nvSpPr>
        <p:spPr>
          <a:xfrm>
            <a:off x="9363219" y="5523696"/>
            <a:ext cx="1269199" cy="2215329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PlaceHolder 11"/>
          <p:cNvSpPr>
            <a:spLocks noGrp="1"/>
          </p:cNvSpPr>
          <p:nvPr>
            <p:ph type="title"/>
          </p:nvPr>
        </p:nvSpPr>
        <p:spPr>
          <a:xfrm>
            <a:off x="531098" y="308813"/>
            <a:ext cx="9559349" cy="12921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5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Для правки текста заголовка щёлкните мышью</a:t>
            </a:r>
          </a:p>
        </p:txBody>
      </p:sp>
      <p:sp>
        <p:nvSpPr>
          <p:cNvPr id="69" name="PlaceHolder 12"/>
          <p:cNvSpPr>
            <a:spLocks noGrp="1"/>
          </p:cNvSpPr>
          <p:nvPr>
            <p:ph type="body"/>
          </p:nvPr>
        </p:nvSpPr>
        <p:spPr>
          <a:xfrm>
            <a:off x="531098" y="1811028"/>
            <a:ext cx="9559349" cy="448917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Для правки структуры щёлкните мышью</a:t>
            </a:r>
          </a:p>
          <a:p>
            <a:pPr marL="991710" lvl="1" indent="-371618">
              <a:spcBef>
                <a:spcPts val="1302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Второй уровень структуры</a:t>
            </a:r>
          </a:p>
          <a:p>
            <a:pPr marL="1487200" lvl="2" indent="-330813">
              <a:spcBef>
                <a:spcPts val="97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Третий уровень структуры</a:t>
            </a:r>
          </a:p>
          <a:p>
            <a:pPr marL="1982691" lvl="3" indent="-247745">
              <a:spcBef>
                <a:spcPts val="648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Четвёртый уровень структуры</a:t>
            </a:r>
          </a:p>
          <a:p>
            <a:pPr marL="2478910" lvl="4" indent="-247745">
              <a:spcBef>
                <a:spcPts val="32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Пятый уровень структуры</a:t>
            </a:r>
          </a:p>
          <a:p>
            <a:pPr marL="2974400" lvl="5" indent="-247745">
              <a:spcBef>
                <a:spcPts val="32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Шестой уровень структуры</a:t>
            </a:r>
          </a:p>
          <a:p>
            <a:pPr marL="3469891" lvl="6" indent="-247745">
              <a:spcBef>
                <a:spcPts val="32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>
      <a:lvl1pPr marL="495491" indent="-371618">
        <a:spcBef>
          <a:spcPts val="1624"/>
        </a:spcBef>
        <a:buClr>
          <a:srgbClr val="000000"/>
        </a:buClr>
        <a:buSzPct val="45000"/>
        <a:buFont typeface="Wingdings" panose="05000000000000000000" pitchFamily="2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15260" y="209262"/>
            <a:ext cx="9670586" cy="65826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75000"/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2"/>
          <p:cNvSpPr/>
          <p:nvPr/>
        </p:nvSpPr>
        <p:spPr>
          <a:xfrm>
            <a:off x="375820" y="2082260"/>
            <a:ext cx="8760169" cy="42738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endParaRPr lang="ru-RU" sz="2300" b="1" i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23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ОЧНАЯ ЗАЩИТА </a:t>
            </a:r>
          </a:p>
          <a:p>
            <a:pPr algn="ctr">
              <a:lnSpc>
                <a:spcPct val="100000"/>
              </a:lnSpc>
            </a:pPr>
            <a:endParaRPr lang="ru-RU" sz="2300" b="1" i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2300" b="1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cs typeface="Arabic Typesetting" pitchFamily="66" charset="-78"/>
                <a:sym typeface="+mn-ea"/>
              </a:rPr>
              <a:t>Конкурс поддержки гражданских инициатив</a:t>
            </a:r>
            <a:endParaRPr lang="ru-RU" sz="2300" b="1" i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  <a:cs typeface="Arabic Typesetting" pitchFamily="66" charset="-78"/>
            </a:endParaRPr>
          </a:p>
          <a:p>
            <a:pPr algn="ctr"/>
            <a:r>
              <a:rPr lang="ru-RU" sz="2300" b="1" dirty="0" err="1">
                <a:solidFill>
                  <a:srgbClr val="002060"/>
                </a:solidFill>
                <a:latin typeface="+mj-lt"/>
                <a:cs typeface="Arabic Typesetting" pitchFamily="66" charset="-78"/>
                <a:sym typeface="+mn-ea"/>
              </a:rPr>
              <a:t>Голышмановского</a:t>
            </a:r>
            <a:r>
              <a:rPr lang="ru-RU" sz="2300" b="1" dirty="0">
                <a:solidFill>
                  <a:srgbClr val="002060"/>
                </a:solidFill>
                <a:latin typeface="+mj-lt"/>
                <a:cs typeface="Arabic Typesetting" pitchFamily="66" charset="-78"/>
                <a:sym typeface="+mn-ea"/>
              </a:rPr>
              <a:t> муниципального округа в 2025 году</a:t>
            </a:r>
          </a:p>
          <a:p>
            <a:pPr algn="ctr"/>
            <a:endParaRPr lang="ru-RU" sz="2300" dirty="0">
              <a:solidFill>
                <a:srgbClr val="002060"/>
              </a:solidFill>
              <a:latin typeface="+mj-lt"/>
              <a:cs typeface="Arabic Typesetting" pitchFamily="66" charset="-78"/>
            </a:endParaRPr>
          </a:p>
          <a:p>
            <a:pPr algn="ctr">
              <a:lnSpc>
                <a:spcPct val="100000"/>
              </a:lnSpc>
            </a:pPr>
            <a:r>
              <a:rPr lang="ru-RU" sz="2300" b="1" i="1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sym typeface="+mn-ea"/>
              </a:rPr>
              <a:t>Направление:</a:t>
            </a:r>
            <a:r>
              <a:rPr lang="ru-RU" sz="2300" b="1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sym typeface="+mn-ea"/>
              </a:rPr>
              <a:t>«Округ культурной идентичности»</a:t>
            </a:r>
            <a:endParaRPr lang="ru-RU" sz="2300" b="1" i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ru-RU" sz="2300" b="1" i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3200" b="1" i="1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Monotype Corsiva" panose="03010101010201010101" charset="0"/>
                <a:cs typeface="Monotype Corsiva" panose="03010101010201010101" charset="0"/>
              </a:rPr>
              <a:t>Название проекта</a:t>
            </a:r>
            <a:r>
              <a:rPr lang="ru-RU" sz="2300" b="1" i="1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ru-RU" sz="3200" b="1" i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Monotype Corsiva" panose="03010101010201010101" charset="0"/>
                <a:cs typeface="Monotype Corsiva" panose="03010101010201010101" charset="0"/>
              </a:rPr>
              <a:t>«Театральная студия «Мхатик»»</a:t>
            </a:r>
          </a:p>
          <a:p>
            <a:pPr algn="ctr">
              <a:lnSpc>
                <a:spcPct val="100000"/>
              </a:lnSpc>
            </a:pPr>
            <a:endParaRPr lang="ru-RU" sz="2300" b="1" i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ru-RU" sz="1400" b="1" i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14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     </a:t>
            </a:r>
            <a:r>
              <a:rPr lang="ru-RU" sz="1800" b="1" i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Инициативная группа:</a:t>
            </a:r>
            <a:r>
              <a:rPr lang="ru-RU" sz="18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ru-RU" b="1" i="1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«Театральные фантазии»</a:t>
            </a:r>
            <a:endParaRPr lang="ru-RU" sz="1800" b="1" i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ru-RU" sz="1400" b="1" i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Руководитель проекта:</a:t>
            </a:r>
            <a:r>
              <a:rPr lang="ru-RU" sz="14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ru-RU" b="1" i="1" spc="-1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Канонерова</a:t>
            </a:r>
            <a:r>
              <a:rPr lang="ru-RU" b="1" i="1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Светлана Ивановна</a:t>
            </a:r>
            <a:endParaRPr lang="ru-RU" sz="1400" b="1" i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ru-RU" sz="2300" b="1" i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2300" b="1" i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2025 год</a:t>
            </a:r>
          </a:p>
          <a:p>
            <a:pPr algn="ctr">
              <a:lnSpc>
                <a:spcPct val="100000"/>
              </a:lnSpc>
            </a:pPr>
            <a:endParaRPr lang="ru-RU" sz="2300" b="1" i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ru-RU" sz="2300" b="1" i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ru-RU" sz="2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4770683" y="6983245"/>
            <a:ext cx="959322" cy="3770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endParaRPr lang="ru-RU" sz="18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463352" y="161238"/>
            <a:ext cx="9573985" cy="8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r>
              <a:rPr lang="ru-RU" sz="37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ea typeface="DejaVu Sans"/>
              </a:rPr>
              <a:t>Голышмановский</a:t>
            </a:r>
            <a:r>
              <a:rPr lang="ru-RU" sz="37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ea typeface="DejaVu Sans"/>
              </a:rPr>
              <a:t> муниципальный округ</a:t>
            </a:r>
            <a:endParaRPr lang="ru-RU" sz="37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pic>
        <p:nvPicPr>
          <p:cNvPr id="7" name="Picture 29" descr="C:\Users\User\Desktop\БФ НАШЕ ВРЕМ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687" y="967562"/>
            <a:ext cx="1307490" cy="126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084" y="886928"/>
            <a:ext cx="1039196" cy="152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Проект - татр\Презентация Microsoft Office PowerPoint\Слайд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10" y="886928"/>
            <a:ext cx="2934848" cy="22505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2"/>
          <p:cNvSpPr/>
          <p:nvPr/>
        </p:nvSpPr>
        <p:spPr>
          <a:xfrm>
            <a:off x="537738" y="131162"/>
            <a:ext cx="7428735" cy="939629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537738" y="131162"/>
            <a:ext cx="6816497" cy="1031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КОМАНДА ПРОЕКТА И ПОЧЕМУ 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ВАМ МОЖНО ДОВЕРЯТЬ?</a:t>
            </a:r>
          </a:p>
        </p:txBody>
      </p:sp>
      <p:pic>
        <p:nvPicPr>
          <p:cNvPr id="7" name="Изображение 6"/>
          <p:cNvPicPr/>
          <p:nvPr/>
        </p:nvPicPr>
        <p:blipFill>
          <a:blip r:embed="rId2" cstate="print">
            <a:lum bright="20000"/>
          </a:blip>
          <a:srcRect l="48118" t="27583" r="26777" b="49324"/>
          <a:stretch>
            <a:fillRect/>
          </a:stretch>
        </p:blipFill>
        <p:spPr>
          <a:xfrm>
            <a:off x="2550637" y="1432054"/>
            <a:ext cx="1840230" cy="2194444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3" cstate="print">
            <a:lum bright="10000"/>
          </a:blip>
          <a:srcRect l="19098" t="8685" r="22353" b="40926"/>
          <a:stretch>
            <a:fillRect/>
          </a:stretch>
        </p:blipFill>
        <p:spPr>
          <a:xfrm>
            <a:off x="292173" y="1513330"/>
            <a:ext cx="1832289" cy="2148747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l="26086" t="27116" r="53538" b="49264"/>
          <a:stretch>
            <a:fillRect/>
          </a:stretch>
        </p:blipFill>
        <p:spPr>
          <a:xfrm>
            <a:off x="4892748" y="1269503"/>
            <a:ext cx="1756312" cy="2373083"/>
          </a:xfrm>
          <a:prstGeom prst="rect">
            <a:avLst/>
          </a:prstGeom>
        </p:spPr>
      </p:pic>
      <p:sp>
        <p:nvSpPr>
          <p:cNvPr id="14" name="Текстовое поле 13"/>
          <p:cNvSpPr txBox="1"/>
          <p:nvPr/>
        </p:nvSpPr>
        <p:spPr>
          <a:xfrm>
            <a:off x="2299697" y="3707773"/>
            <a:ext cx="2676698" cy="4045493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defTabSz="306038">
              <a:spcBef>
                <a:spcPct val="0"/>
              </a:spcBef>
              <a:spcAft>
                <a:spcPct val="0"/>
              </a:spcAft>
            </a:pPr>
            <a:r>
              <a:rPr sz="1600" b="1" i="1" dirty="0" err="1">
                <a:latin typeface="Times New Roman" panose="02020603050405020304"/>
                <a:ea typeface="Microsoft Sans Serif" panose="020B0604020202020204"/>
              </a:rPr>
              <a:t>Бобылева</a:t>
            </a:r>
            <a:r>
              <a:rPr sz="16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b="1" i="1" dirty="0" err="1">
                <a:latin typeface="Times New Roman" panose="02020603050405020304"/>
                <a:ea typeface="Microsoft Sans Serif" panose="020B0604020202020204"/>
              </a:rPr>
              <a:t>Татьяна</a:t>
            </a:r>
            <a:r>
              <a:rPr sz="16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b="1" i="1" dirty="0" err="1">
                <a:latin typeface="Times New Roman" panose="02020603050405020304"/>
                <a:ea typeface="Microsoft Sans Serif" panose="020B0604020202020204"/>
              </a:rPr>
              <a:t>Александровна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 – </a:t>
            </a:r>
            <a:r>
              <a:rPr sz="1600" b="1" i="1" dirty="0" err="1">
                <a:latin typeface="Times New Roman" panose="02020603050405020304"/>
                <a:ea typeface="Microsoft Sans Serif" panose="020B0604020202020204"/>
              </a:rPr>
              <a:t>учитель</a:t>
            </a:r>
            <a:r>
              <a:rPr sz="1600" b="1" i="1" dirty="0">
                <a:latin typeface="Times New Roman" panose="02020603050405020304"/>
                <a:ea typeface="Microsoft Sans Serif" panose="020B0604020202020204"/>
              </a:rPr>
              <a:t> - </a:t>
            </a:r>
            <a:r>
              <a:rPr sz="1600" b="1" i="1" dirty="0" err="1">
                <a:latin typeface="Times New Roman" panose="02020603050405020304"/>
                <a:ea typeface="Microsoft Sans Serif" panose="020B0604020202020204"/>
              </a:rPr>
              <a:t>логопед</a:t>
            </a:r>
            <a:r>
              <a:rPr sz="1600" i="1" dirty="0" err="1">
                <a:latin typeface="Times New Roman" panose="02020603050405020304"/>
                <a:ea typeface="Microsoft Sans Serif" panose="020B0604020202020204"/>
              </a:rPr>
              <a:t>I</a:t>
            </a:r>
            <a:r>
              <a:rPr sz="1600" i="1" dirty="0">
                <a:latin typeface="Times New Roman" panose="02020603050405020304"/>
                <a:ea typeface="Microsoft Sans Serif" panose="020B0604020202020204"/>
              </a:rPr>
              <a:t> </a:t>
            </a:r>
            <a:r>
              <a:rPr sz="1600" i="1" dirty="0" err="1">
                <a:latin typeface="Times New Roman" panose="02020603050405020304"/>
                <a:ea typeface="Microsoft Sans Serif" panose="020B0604020202020204"/>
              </a:rPr>
              <a:t>категории</a:t>
            </a:r>
            <a:r>
              <a:rPr sz="1600" i="1" dirty="0">
                <a:latin typeface="Times New Roman" panose="02020603050405020304"/>
                <a:ea typeface="Microsoft Sans Serif" panose="020B0604020202020204"/>
              </a:rPr>
              <a:t>,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 </a:t>
            </a:r>
            <a:r>
              <a:rPr sz="1600" dirty="0" err="1">
                <a:latin typeface="Times New Roman" panose="02020603050405020304"/>
                <a:ea typeface="Microsoft Sans Serif" panose="020B0604020202020204"/>
              </a:rPr>
              <a:t>отделения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 МА ДОУ ГЦРР – </a:t>
            </a:r>
            <a:r>
              <a:rPr sz="1600" dirty="0" err="1">
                <a:latin typeface="Times New Roman" panose="02020603050405020304"/>
                <a:ea typeface="Microsoft Sans Serif" panose="020B0604020202020204"/>
              </a:rPr>
              <a:t>детский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dirty="0" err="1">
                <a:latin typeface="Times New Roman" panose="02020603050405020304"/>
                <a:ea typeface="Microsoft Sans Serif" panose="020B0604020202020204"/>
              </a:rPr>
              <a:t>сад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 №4 «</a:t>
            </a:r>
            <a:r>
              <a:rPr sz="1600" dirty="0" err="1">
                <a:latin typeface="Times New Roman" panose="02020603050405020304"/>
                <a:ea typeface="Microsoft Sans Serif" panose="020B0604020202020204"/>
              </a:rPr>
              <a:t>Ёлочка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» ЦРР – </a:t>
            </a:r>
            <a:r>
              <a:rPr sz="1600" dirty="0" err="1">
                <a:latin typeface="Times New Roman" panose="02020603050405020304"/>
                <a:ea typeface="Microsoft Sans Serif" panose="020B0604020202020204"/>
              </a:rPr>
              <a:t>детский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dirty="0" err="1">
                <a:latin typeface="Times New Roman" panose="02020603050405020304"/>
                <a:ea typeface="Microsoft Sans Serif" panose="020B0604020202020204"/>
              </a:rPr>
              <a:t>сад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 №3 «</a:t>
            </a:r>
            <a:r>
              <a:rPr sz="1600" dirty="0" err="1">
                <a:latin typeface="Times New Roman" panose="02020603050405020304"/>
                <a:ea typeface="Microsoft Sans Serif" panose="020B0604020202020204"/>
              </a:rPr>
              <a:t>Вишенка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». </a:t>
            </a:r>
            <a:r>
              <a:rPr sz="1600" b="1" i="1" dirty="0" err="1">
                <a:latin typeface="Times New Roman" panose="02020603050405020304"/>
                <a:ea typeface="Microsoft Sans Serif" panose="020B0604020202020204"/>
              </a:rPr>
              <a:t>Репортер</a:t>
            </a:r>
            <a:r>
              <a:rPr sz="1600" b="1" i="1" dirty="0">
                <a:latin typeface="Times New Roman" panose="02020603050405020304"/>
                <a:ea typeface="Microsoft Sans Serif" panose="020B0604020202020204"/>
              </a:rPr>
              <a:t> – </a:t>
            </a:r>
            <a:r>
              <a:rPr sz="1600" b="1" dirty="0" err="1">
                <a:latin typeface="Times New Roman" panose="02020603050405020304"/>
                <a:ea typeface="Microsoft Sans Serif" panose="020B0604020202020204"/>
              </a:rPr>
              <a:t>собирает</a:t>
            </a:r>
            <a:r>
              <a:rPr sz="1600" b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b="1" dirty="0" err="1">
                <a:latin typeface="Times New Roman" panose="02020603050405020304"/>
                <a:ea typeface="Microsoft Sans Serif" panose="020B0604020202020204"/>
              </a:rPr>
              <a:t>информацию</a:t>
            </a:r>
            <a:r>
              <a:rPr sz="1600" b="1" dirty="0">
                <a:latin typeface="Times New Roman" panose="02020603050405020304"/>
                <a:ea typeface="Microsoft Sans Serif" panose="020B0604020202020204"/>
              </a:rPr>
              <a:t> и </a:t>
            </a:r>
            <a:r>
              <a:rPr sz="1600" b="1" dirty="0" err="1">
                <a:latin typeface="Times New Roman" panose="02020603050405020304"/>
                <a:ea typeface="Microsoft Sans Serif" panose="020B0604020202020204"/>
              </a:rPr>
              <a:t>распространяет</a:t>
            </a:r>
            <a:r>
              <a:rPr sz="1600" b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b="1" dirty="0" err="1">
                <a:latin typeface="Times New Roman" panose="02020603050405020304"/>
                <a:ea typeface="Microsoft Sans Serif" panose="020B0604020202020204"/>
              </a:rPr>
              <a:t>её</a:t>
            </a:r>
            <a:r>
              <a:rPr sz="1600" b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b="1" dirty="0" err="1">
                <a:latin typeface="Times New Roman" panose="02020603050405020304"/>
                <a:ea typeface="Microsoft Sans Serif" panose="020B0604020202020204"/>
              </a:rPr>
              <a:t>социальных</a:t>
            </a:r>
            <a:r>
              <a:rPr sz="1600" b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b="1" dirty="0" err="1">
                <a:latin typeface="Times New Roman" panose="02020603050405020304"/>
                <a:ea typeface="Microsoft Sans Serif" panose="020B0604020202020204"/>
              </a:rPr>
              <a:t>сетях</a:t>
            </a:r>
            <a:r>
              <a:rPr sz="1600" b="1" dirty="0">
                <a:latin typeface="Times New Roman" panose="02020603050405020304"/>
                <a:ea typeface="Microsoft Sans Serif" panose="020B0604020202020204"/>
              </a:rPr>
              <a:t> и </a:t>
            </a:r>
            <a:r>
              <a:rPr sz="1600" b="1" dirty="0" err="1">
                <a:latin typeface="Times New Roman" panose="02020603050405020304"/>
                <a:ea typeface="Microsoft Sans Serif" panose="020B0604020202020204"/>
              </a:rPr>
              <a:t>на</a:t>
            </a:r>
            <a:r>
              <a:rPr sz="1600" b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b="1" dirty="0" err="1">
                <a:latin typeface="Times New Roman" panose="02020603050405020304"/>
                <a:ea typeface="Microsoft Sans Serif" panose="020B0604020202020204"/>
              </a:rPr>
              <a:t>сайте</a:t>
            </a:r>
            <a:r>
              <a:rPr sz="1600" b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b="1" dirty="0" err="1">
                <a:latin typeface="Times New Roman" panose="02020603050405020304"/>
                <a:ea typeface="Microsoft Sans Serif" panose="020B0604020202020204"/>
              </a:rPr>
              <a:t>детского</a:t>
            </a:r>
            <a:r>
              <a:rPr sz="1600" b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b="1" dirty="0" err="1">
                <a:latin typeface="Times New Roman" panose="02020603050405020304"/>
                <a:ea typeface="Microsoft Sans Serif" panose="020B0604020202020204"/>
              </a:rPr>
              <a:t>сада</a:t>
            </a:r>
            <a:r>
              <a:rPr sz="1600" b="1" dirty="0">
                <a:latin typeface="Times New Roman" panose="02020603050405020304"/>
                <a:ea typeface="Microsoft Sans Serif" panose="020B0604020202020204"/>
              </a:rPr>
              <a:t>.</a:t>
            </a:r>
            <a:r>
              <a:rPr lang="ru-RU" sz="1600" b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lang="ru-RU" sz="1600" dirty="0">
                <a:latin typeface="Times New Roman" panose="02020603050405020304"/>
                <a:ea typeface="Microsoft Sans Serif" panose="020B0604020202020204"/>
              </a:rPr>
              <a:t>Благодарность  Тюменской областной Думы 2024 г.  Участник областного конкурса «Педагог года 2024»</a:t>
            </a:r>
            <a:endParaRPr sz="1600" dirty="0">
              <a:latin typeface="Times New Roman" panose="02020603050405020304"/>
              <a:ea typeface="Microsoft Sans Serif" panose="020B0604020202020204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43688" y="2908114"/>
            <a:ext cx="1840230" cy="478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24637" algn="l"/>
              </a:tabLst>
            </a:pPr>
            <a:r>
              <a:rPr lang="ru-RU" sz="1600" b="1" i="1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Давыдова Ольга Васильевна. –</a:t>
            </a:r>
            <a:r>
              <a:rPr lang="ru-RU" sz="1600" i="1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инструктор по физической культуре, </a:t>
            </a:r>
            <a:r>
              <a:rPr lang="ru-RU" sz="1600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отделения МА ДОУ ГЦРР – детский сад №4 «Ёлочка» ЦРР – детский сад №3 «Вишенка». </a:t>
            </a:r>
            <a:r>
              <a:rPr lang="ru-RU" sz="1600" b="1" i="1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Исполнитель плана мероприятий</a:t>
            </a:r>
            <a:r>
              <a:rPr lang="ru-RU" sz="1600" i="1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,  </a:t>
            </a:r>
            <a:r>
              <a:rPr lang="ru-RU" sz="1600" b="1" i="1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проекта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24637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Почетная грамота отдела образования ГО 2022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8527" y="3685561"/>
            <a:ext cx="2091170" cy="35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err="1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Швецова</a:t>
            </a:r>
            <a:r>
              <a:rPr lang="ru-RU" sz="1600" b="1" i="1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Екатерина Владимировна</a:t>
            </a:r>
            <a:r>
              <a:rPr lang="ru-RU" sz="1600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– </a:t>
            </a:r>
            <a:r>
              <a:rPr lang="ru-RU" sz="1600" i="1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педагог дополнительного образования по </a:t>
            </a:r>
            <a:r>
              <a:rPr lang="ru-RU" sz="1600" i="1" dirty="0" err="1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изодеятельности</a:t>
            </a:r>
            <a:r>
              <a:rPr lang="ru-RU" sz="1600" i="1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отделения МА ДОУ ГЦРР – детский сад №4 «Ёлочка» ЦРР – детский сад №3 «Вишенка» </a:t>
            </a:r>
            <a:r>
              <a:rPr lang="ru-RU" sz="1600" b="1" i="1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художник оформитель. </a:t>
            </a:r>
            <a:r>
              <a:rPr lang="ru-RU" sz="1600" i="1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Молодой специалист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Изображение 5"/>
          <p:cNvPicPr/>
          <p:nvPr/>
        </p:nvPicPr>
        <p:blipFill>
          <a:blip r:embed="rId5" cstate="print">
            <a:lum bright="20000"/>
          </a:blip>
          <a:srcRect l="25819" t="27000" r="31667" b="37778"/>
          <a:stretch>
            <a:fillRect/>
          </a:stretch>
        </p:blipFill>
        <p:spPr>
          <a:xfrm>
            <a:off x="7234858" y="1513330"/>
            <a:ext cx="1589289" cy="2031892"/>
          </a:xfrm>
          <a:prstGeom prst="rect">
            <a:avLst/>
          </a:prstGeom>
        </p:spPr>
      </p:pic>
      <p:sp>
        <p:nvSpPr>
          <p:cNvPr id="19" name="Текстовое поле 14"/>
          <p:cNvSpPr txBox="1"/>
          <p:nvPr/>
        </p:nvSpPr>
        <p:spPr>
          <a:xfrm>
            <a:off x="6983917" y="3707773"/>
            <a:ext cx="2425757" cy="4045493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defTabSz="306038">
              <a:spcBef>
                <a:spcPct val="0"/>
              </a:spcBef>
              <a:spcAft>
                <a:spcPct val="0"/>
              </a:spcAft>
            </a:pPr>
            <a:r>
              <a:rPr sz="1600" b="1" i="1" dirty="0" err="1">
                <a:latin typeface="Times New Roman" panose="02020603050405020304"/>
                <a:ea typeface="Microsoft Sans Serif" panose="020B0604020202020204"/>
              </a:rPr>
              <a:t>Дмитрук</a:t>
            </a:r>
            <a:r>
              <a:rPr sz="1600" b="1" i="1" dirty="0">
                <a:latin typeface="Times New Roman" panose="02020603050405020304"/>
                <a:ea typeface="Microsoft Sans Serif" panose="020B0604020202020204"/>
              </a:rPr>
              <a:t> Н</a:t>
            </a:r>
            <a:r>
              <a:rPr lang="ru-RU" sz="1600" b="1" i="1" dirty="0" err="1">
                <a:latin typeface="Times New Roman" panose="02020603050405020304"/>
                <a:ea typeface="Microsoft Sans Serif" panose="020B0604020202020204"/>
              </a:rPr>
              <a:t>аталья</a:t>
            </a:r>
            <a:r>
              <a:rPr lang="ru-RU" sz="16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b="1" i="1" dirty="0">
                <a:latin typeface="Times New Roman" panose="02020603050405020304"/>
                <a:ea typeface="Microsoft Sans Serif" panose="020B0604020202020204"/>
              </a:rPr>
              <a:t>А</a:t>
            </a:r>
            <a:r>
              <a:rPr lang="ru-RU" sz="1600" b="1" i="1" dirty="0" err="1">
                <a:latin typeface="Times New Roman" panose="02020603050405020304"/>
                <a:ea typeface="Microsoft Sans Serif" panose="020B0604020202020204"/>
              </a:rPr>
              <a:t>натольевна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 – </a:t>
            </a:r>
            <a:r>
              <a:rPr sz="1600" i="1" dirty="0" err="1">
                <a:latin typeface="Times New Roman" panose="02020603050405020304"/>
                <a:ea typeface="Microsoft Sans Serif" panose="020B0604020202020204"/>
              </a:rPr>
              <a:t>воспитательвысшей</a:t>
            </a:r>
            <a:r>
              <a:rPr sz="1600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i="1" dirty="0" err="1">
                <a:latin typeface="Times New Roman" panose="02020603050405020304"/>
                <a:ea typeface="Microsoft Sans Serif" panose="020B0604020202020204"/>
              </a:rPr>
              <a:t>категории</a:t>
            </a:r>
            <a:r>
              <a:rPr sz="1600" i="1" dirty="0">
                <a:latin typeface="Times New Roman" panose="02020603050405020304"/>
                <a:ea typeface="Microsoft Sans Serif" panose="020B0604020202020204"/>
              </a:rPr>
              <a:t>, </a:t>
            </a:r>
            <a:r>
              <a:rPr sz="1600" dirty="0" err="1">
                <a:latin typeface="Times New Roman" panose="02020603050405020304"/>
                <a:ea typeface="Microsoft Sans Serif" panose="020B0604020202020204"/>
              </a:rPr>
              <a:t>отделения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 МА ДОУ ГЦРР – </a:t>
            </a:r>
            <a:r>
              <a:rPr sz="1600" dirty="0" err="1">
                <a:latin typeface="Times New Roman" panose="02020603050405020304"/>
                <a:ea typeface="Microsoft Sans Serif" panose="020B0604020202020204"/>
              </a:rPr>
              <a:t>детский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dirty="0" err="1">
                <a:latin typeface="Times New Roman" panose="02020603050405020304"/>
                <a:ea typeface="Microsoft Sans Serif" panose="020B0604020202020204"/>
              </a:rPr>
              <a:t>сад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 №4 «</a:t>
            </a:r>
            <a:r>
              <a:rPr sz="1600" dirty="0" err="1">
                <a:latin typeface="Times New Roman" panose="02020603050405020304"/>
                <a:ea typeface="Microsoft Sans Serif" panose="020B0604020202020204"/>
              </a:rPr>
              <a:t>Ёлочка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» ЦРР – </a:t>
            </a:r>
            <a:r>
              <a:rPr sz="1600" dirty="0" err="1">
                <a:latin typeface="Times New Roman" panose="02020603050405020304"/>
                <a:ea typeface="Microsoft Sans Serif" panose="020B0604020202020204"/>
              </a:rPr>
              <a:t>детский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dirty="0" err="1">
                <a:latin typeface="Times New Roman" panose="02020603050405020304"/>
                <a:ea typeface="Microsoft Sans Serif" panose="020B0604020202020204"/>
              </a:rPr>
              <a:t>сад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 №3 «</a:t>
            </a:r>
            <a:r>
              <a:rPr sz="1600" dirty="0" err="1">
                <a:latin typeface="Times New Roman" panose="02020603050405020304"/>
                <a:ea typeface="Microsoft Sans Serif" panose="020B0604020202020204"/>
              </a:rPr>
              <a:t>Вишенка</a:t>
            </a:r>
            <a:r>
              <a:rPr sz="1600" dirty="0">
                <a:latin typeface="Times New Roman" panose="02020603050405020304"/>
                <a:ea typeface="Microsoft Sans Serif" panose="020B0604020202020204"/>
              </a:rPr>
              <a:t>». </a:t>
            </a:r>
            <a:r>
              <a:rPr sz="1600" b="1" i="1" dirty="0" err="1">
                <a:latin typeface="Times New Roman" panose="02020603050405020304"/>
                <a:ea typeface="Microsoft Sans Serif" panose="020B0604020202020204"/>
              </a:rPr>
              <a:t>Исполнитель</a:t>
            </a:r>
            <a:r>
              <a:rPr sz="16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b="1" i="1" dirty="0" err="1">
                <a:latin typeface="Times New Roman" panose="02020603050405020304"/>
                <a:ea typeface="Microsoft Sans Serif" panose="020B0604020202020204"/>
              </a:rPr>
              <a:t>плана</a:t>
            </a:r>
            <a:r>
              <a:rPr sz="16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600" b="1" i="1" dirty="0" err="1">
                <a:latin typeface="Times New Roman" panose="02020603050405020304"/>
                <a:ea typeface="Microsoft Sans Serif" panose="020B0604020202020204"/>
              </a:rPr>
              <a:t>мероприятий</a:t>
            </a:r>
            <a:r>
              <a:rPr sz="1600" i="1" dirty="0">
                <a:latin typeface="Times New Roman" panose="02020603050405020304"/>
                <a:ea typeface="Microsoft Sans Serif" panose="020B0604020202020204"/>
              </a:rPr>
              <a:t>, </a:t>
            </a:r>
            <a:r>
              <a:rPr lang="ru-RU" sz="1600" i="1" dirty="0">
                <a:latin typeface="Times New Roman" panose="02020603050405020304"/>
                <a:ea typeface="Microsoft Sans Serif" panose="020B0604020202020204"/>
              </a:rPr>
              <a:t>    </a:t>
            </a:r>
            <a:r>
              <a:rPr sz="1600" i="1" dirty="0">
                <a:latin typeface="Times New Roman" panose="02020603050405020304"/>
                <a:ea typeface="Microsoft Sans Serif" panose="020B0604020202020204"/>
              </a:rPr>
              <a:t> </a:t>
            </a:r>
            <a:r>
              <a:rPr sz="1600" b="1" i="1" dirty="0" err="1">
                <a:latin typeface="Times New Roman" panose="02020603050405020304"/>
                <a:ea typeface="Microsoft Sans Serif" panose="020B0604020202020204"/>
              </a:rPr>
              <a:t>проекта</a:t>
            </a:r>
            <a:endParaRPr lang="ru-RU" sz="1600" b="1" i="1" dirty="0">
              <a:latin typeface="Times New Roman" panose="02020603050405020304"/>
              <a:ea typeface="Microsoft Sans Serif" panose="020B0604020202020204"/>
            </a:endParaRPr>
          </a:p>
          <a:p>
            <a:pPr defTabSz="306038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latin typeface="Times New Roman" panose="02020603050405020304"/>
                <a:ea typeface="Microsoft Sans Serif" panose="020B0604020202020204"/>
              </a:rPr>
              <a:t>Благодарность Комитета образования ГО 2021. Призер конкурса «Педагог года 2023г»</a:t>
            </a:r>
            <a:endParaRPr sz="1600" i="1" dirty="0">
              <a:latin typeface="Times New Roman" panose="02020603050405020304"/>
              <a:ea typeface="Microsoft Sans Serif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2"/>
          <p:cNvSpPr/>
          <p:nvPr/>
        </p:nvSpPr>
        <p:spPr>
          <a:xfrm>
            <a:off x="538626" y="319784"/>
            <a:ext cx="8869757" cy="1175929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707991" y="406333"/>
            <a:ext cx="7654923" cy="1031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r>
              <a:rPr lang="ru-RU" sz="37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ФИШКИ ПРОЕКТА</a:t>
            </a:r>
            <a:endParaRPr lang="ru-RU" sz="37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75821" y="1757414"/>
            <a:ext cx="7968322" cy="2605414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defTabSz="306038">
              <a:spcBef>
                <a:spcPct val="0"/>
              </a:spcBef>
              <a:spcAft>
                <a:spcPct val="0"/>
              </a:spcAft>
            </a:pPr>
            <a:r>
              <a:rPr sz="1800" dirty="0">
                <a:latin typeface="Microsoft Sans Serif" panose="020B0604020202020204"/>
                <a:ea typeface="Microsoft Sans Serif" panose="020B0604020202020204"/>
              </a:rPr>
              <a:t> 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Уникальность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нашего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проекта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заключается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в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том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,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что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это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будет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первая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театральная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студия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,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ориентированная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на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детей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дошкольного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возраста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и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направлена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на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во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взаимодействии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с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родителями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и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педагогами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 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где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дети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смогут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развивать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свои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творческие</a:t>
            </a:r>
            <a:r>
              <a: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сп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о</a:t>
            </a:r>
            <a:r>
              <a: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собности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,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умение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выражать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свои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эмоции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,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учиться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взаимодействовать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 с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окружающими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/>
                <a:cs typeface="Times New Roman" panose="02020603050405020304" charset="0"/>
              </a:rPr>
              <a:t>.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Работа студии заключается в создании </a:t>
            </a:r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серии театрализованных представлений связанных  со значимыми датами. Организация показов театральных постановок в важных социальных учреждениях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sz="1800" dirty="0"/>
          </a:p>
          <a:p>
            <a:pPr defTabSz="306038">
              <a:spcBef>
                <a:spcPct val="0"/>
              </a:spcBef>
              <a:spcAft>
                <a:spcPct val="0"/>
              </a:spcAft>
            </a:pPr>
            <a:endParaRPr sz="1800" dirty="0">
              <a:solidFill>
                <a:srgbClr val="000000"/>
              </a:solidFill>
              <a:latin typeface="Microsoft Sans Serif" panose="020B0604020202020204"/>
              <a:ea typeface="Microsoft Sans Serif" panose="020B060402020202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16E8D2-809A-4BE8-84EA-8A44EB37A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152"/>
            <a:ext cx="2060840" cy="16583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0ECBFF-B4D9-4177-872B-5F4FB29E4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40" y="5414564"/>
            <a:ext cx="1423466" cy="17822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2BA9DF-1ECD-471C-A4D5-F2B82DF46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081" y="4138124"/>
            <a:ext cx="1614678" cy="19129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DA45B4-729B-4F86-BBA9-6E6EE4044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824" y="5721581"/>
            <a:ext cx="1239336" cy="19198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618FFE5-B104-4C1E-B1A7-7533983EC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569" y="4138123"/>
            <a:ext cx="3039740" cy="19060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0AC254-016B-4F10-86A8-D71478E1A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8596" y="5543125"/>
            <a:ext cx="1480121" cy="19060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707992" y="1875229"/>
            <a:ext cx="8752223" cy="55429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275" tIns="51638" rIns="103275" bIns="51638"/>
          <a:lstStyle/>
          <a:p>
            <a:pPr marL="393478" indent="-392020" algn="ctr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38626" y="319784"/>
            <a:ext cx="8869757" cy="1175929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707991" y="406333"/>
            <a:ext cx="8171331" cy="1031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r>
              <a:rPr lang="ru-RU" sz="37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МЕЧТЫ И РЕАЛЬНОСТЬ!? 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92174" y="1594606"/>
            <a:ext cx="8364680" cy="2344001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defTabSz="306038">
              <a:lnSpc>
                <a:spcPct val="10100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>
                <a:latin typeface="Times New Roman" panose="02020603050405020304"/>
                <a:ea typeface="Segoe UI" panose="020B0502040204020203"/>
              </a:rPr>
              <a:t> 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После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завершения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проекта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планируется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продолжение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театрализованных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занятий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на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базе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образовательного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учреждения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используя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следующие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подходы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:</a:t>
            </a:r>
          </a:p>
          <a:p>
            <a:pPr defTabSz="306038">
              <a:lnSpc>
                <a:spcPct val="10100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 -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Создание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самофинансируемой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программы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.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Участие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детей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в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занятиях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будет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основано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на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небольшом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взносе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или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продаже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билетов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на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итоговые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спектакли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,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что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позволит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покрывать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текущие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расходы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.</a:t>
            </a:r>
          </a:p>
          <a:p>
            <a:pPr defTabSz="306038">
              <a:lnSpc>
                <a:spcPct val="10100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-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Сотрудничество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с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местным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бизнесом</a:t>
            </a:r>
            <a:r>
              <a:rPr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.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Поиск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спонсоров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из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числа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местных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компаний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,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которые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заинтересованы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в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поддержке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культурных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и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образовательных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инициатив</a:t>
            </a:r>
            <a:endParaRPr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/>
              <a:ea typeface="Segoe UI" panose="020B0502040204020203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2" cstate="print"/>
          <a:srcRect l="20907" r="20296"/>
          <a:stretch>
            <a:fillRect/>
          </a:stretch>
        </p:blipFill>
        <p:spPr>
          <a:xfrm>
            <a:off x="5060041" y="4032877"/>
            <a:ext cx="2509404" cy="3454623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348" y="4520530"/>
            <a:ext cx="2974150" cy="26748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707992" y="1875229"/>
            <a:ext cx="8752223" cy="55429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275" tIns="51638" rIns="103275" bIns="51638"/>
          <a:lstStyle/>
          <a:p>
            <a:pPr marL="393478" indent="-392020" algn="ctr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208752" y="131162"/>
            <a:ext cx="7856564" cy="731963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708131" y="131161"/>
            <a:ext cx="6809121" cy="1006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r>
              <a:rPr lang="ru-RU" sz="23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НАМ ПЕСНЯ  СТРОИТЬ </a:t>
            </a:r>
          </a:p>
          <a:p>
            <a:pPr algn="ctr">
              <a:lnSpc>
                <a:spcPct val="100000"/>
              </a:lnSpc>
            </a:pPr>
            <a:r>
              <a:rPr lang="ru-RU" sz="23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И ЖИТЬ ПОМОГАЕТ! 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27" y="4946632"/>
            <a:ext cx="2875531" cy="27940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 l="10698" t="17088" b="9044"/>
          <a:stretch>
            <a:fillRect/>
          </a:stretch>
        </p:blipFill>
        <p:spPr>
          <a:xfrm>
            <a:off x="6614377" y="5008185"/>
            <a:ext cx="3399751" cy="27324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/>
          <a:srcRect t="14228"/>
          <a:stretch>
            <a:fillRect/>
          </a:stretch>
        </p:blipFill>
        <p:spPr>
          <a:xfrm>
            <a:off x="3219812" y="5008186"/>
            <a:ext cx="3278676" cy="27324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Текстовое поле 7"/>
          <p:cNvSpPr txBox="1"/>
          <p:nvPr/>
        </p:nvSpPr>
        <p:spPr>
          <a:xfrm>
            <a:off x="1044995" y="807220"/>
            <a:ext cx="5901091" cy="1460170"/>
          </a:xfrm>
          <a:prstGeom prst="rect">
            <a:avLst/>
          </a:prstGeom>
        </p:spPr>
        <p:txBody>
          <a:bodyPr lIns="104927" tIns="52464" rIns="104927" bIns="52464">
            <a:spAutoFit/>
          </a:bodyPr>
          <a:lstStyle/>
          <a:p>
            <a:pPr algn="ctr"/>
            <a:r>
              <a:rPr sz="3200" b="1" dirty="0" err="1">
                <a:solidFill>
                  <a:srgbClr val="006600"/>
                </a:solidFill>
                <a:latin typeface="-apple-system"/>
                <a:ea typeface="-apple-system"/>
              </a:rPr>
              <a:t>Наш</a:t>
            </a:r>
            <a:r>
              <a:rPr sz="3200" b="1" dirty="0">
                <a:solidFill>
                  <a:srgbClr val="006600"/>
                </a:solidFill>
                <a:latin typeface="-apple-system"/>
                <a:ea typeface="-apple-system"/>
              </a:rPr>
              <a:t> </a:t>
            </a:r>
            <a:r>
              <a:rPr sz="3200" b="1" dirty="0" err="1">
                <a:solidFill>
                  <a:srgbClr val="006600"/>
                </a:solidFill>
                <a:latin typeface="-apple-system"/>
                <a:ea typeface="-apple-system"/>
              </a:rPr>
              <a:t>девиз</a:t>
            </a:r>
            <a:r>
              <a:rPr sz="3200" b="1" dirty="0">
                <a:solidFill>
                  <a:srgbClr val="006600"/>
                </a:solidFill>
                <a:latin typeface="-apple-system"/>
                <a:ea typeface="-apple-system"/>
              </a:rPr>
              <a:t>:</a:t>
            </a:r>
            <a:r>
              <a:rPr b="0" i="0" dirty="0">
                <a:solidFill>
                  <a:srgbClr val="006600"/>
                </a:solidFill>
                <a:latin typeface="-apple-system"/>
                <a:ea typeface="-apple-system"/>
              </a:rPr>
              <a:t> </a:t>
            </a:r>
          </a:p>
          <a:p>
            <a:pPr algn="ctr"/>
            <a:r>
              <a:rPr b="1" i="1" dirty="0">
                <a:solidFill>
                  <a:srgbClr val="C00000"/>
                </a:solidFill>
                <a:latin typeface="-apple-system"/>
                <a:ea typeface="-apple-system"/>
              </a:rPr>
              <a:t> </a:t>
            </a:r>
            <a:r>
              <a:rPr sz="2800" b="1" i="1" dirty="0" err="1">
                <a:solidFill>
                  <a:srgbClr val="C00000"/>
                </a:solidFill>
                <a:latin typeface="-apple-system"/>
                <a:ea typeface="-apple-system"/>
              </a:rPr>
              <a:t>Театр-это</a:t>
            </a:r>
            <a:r>
              <a:rPr sz="2800" b="1" i="1" dirty="0">
                <a:solidFill>
                  <a:srgbClr val="C00000"/>
                </a:solidFill>
                <a:latin typeface="-apple-system"/>
                <a:ea typeface="-apple-system"/>
              </a:rPr>
              <a:t> </a:t>
            </a:r>
            <a:r>
              <a:rPr sz="2800" b="1" i="1" dirty="0" err="1">
                <a:solidFill>
                  <a:srgbClr val="C00000"/>
                </a:solidFill>
                <a:latin typeface="-apple-system"/>
                <a:ea typeface="-apple-system"/>
              </a:rPr>
              <a:t>не</a:t>
            </a:r>
            <a:r>
              <a:rPr sz="2800" b="1" i="1" dirty="0">
                <a:solidFill>
                  <a:srgbClr val="C00000"/>
                </a:solidFill>
                <a:latin typeface="-apple-system"/>
                <a:ea typeface="-apple-system"/>
              </a:rPr>
              <a:t> </a:t>
            </a:r>
            <a:r>
              <a:rPr sz="2800" b="1" i="1" dirty="0" err="1">
                <a:solidFill>
                  <a:srgbClr val="C00000"/>
                </a:solidFill>
                <a:latin typeface="-apple-system"/>
                <a:ea typeface="-apple-system"/>
              </a:rPr>
              <a:t>сказка</a:t>
            </a:r>
            <a:r>
              <a:rPr sz="2800" b="1" i="1" dirty="0">
                <a:solidFill>
                  <a:srgbClr val="C00000"/>
                </a:solidFill>
                <a:latin typeface="-apple-system"/>
                <a:ea typeface="-apple-system"/>
              </a:rPr>
              <a:t> и </a:t>
            </a:r>
            <a:r>
              <a:rPr sz="2800" b="1" i="1" dirty="0" err="1">
                <a:solidFill>
                  <a:srgbClr val="C00000"/>
                </a:solidFill>
                <a:latin typeface="-apple-system"/>
                <a:ea typeface="-apple-system"/>
              </a:rPr>
              <a:t>не</a:t>
            </a:r>
            <a:r>
              <a:rPr sz="2800" b="1" i="1" dirty="0">
                <a:solidFill>
                  <a:srgbClr val="C00000"/>
                </a:solidFill>
                <a:latin typeface="-apple-system"/>
                <a:ea typeface="-apple-system"/>
              </a:rPr>
              <a:t> </a:t>
            </a:r>
            <a:r>
              <a:rPr sz="2800" b="1" i="1" dirty="0" err="1">
                <a:solidFill>
                  <a:srgbClr val="C00000"/>
                </a:solidFill>
                <a:latin typeface="-apple-system"/>
                <a:ea typeface="-apple-system"/>
              </a:rPr>
              <a:t>сон</a:t>
            </a:r>
            <a:r>
              <a:rPr sz="2800" b="1" i="1" dirty="0">
                <a:solidFill>
                  <a:srgbClr val="C00000"/>
                </a:solidFill>
                <a:latin typeface="-apple-system"/>
                <a:ea typeface="-apple-system"/>
              </a:rPr>
              <a:t>,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-apple-system"/>
                <a:ea typeface="-apple-system"/>
              </a:rPr>
              <a:t>Н</a:t>
            </a:r>
            <a:r>
              <a:rPr sz="2800" b="1" i="1" dirty="0" err="1">
                <a:solidFill>
                  <a:srgbClr val="C00000"/>
                </a:solidFill>
                <a:latin typeface="-apple-system"/>
                <a:ea typeface="-apple-system"/>
              </a:rPr>
              <a:t>аш</a:t>
            </a:r>
            <a:r>
              <a:rPr sz="2800" b="1" i="1" dirty="0">
                <a:solidFill>
                  <a:srgbClr val="C00000"/>
                </a:solidFill>
                <a:latin typeface="-apple-system"/>
                <a:ea typeface="-apple-system"/>
              </a:rPr>
              <a:t> </a:t>
            </a:r>
            <a:r>
              <a:rPr sz="2800" b="1" i="1" dirty="0" err="1">
                <a:solidFill>
                  <a:srgbClr val="C00000"/>
                </a:solidFill>
                <a:latin typeface="-apple-system"/>
                <a:ea typeface="-apple-system"/>
              </a:rPr>
              <a:t>театр</a:t>
            </a:r>
            <a:r>
              <a:rPr sz="2800" b="1" i="1" dirty="0">
                <a:solidFill>
                  <a:srgbClr val="C00000"/>
                </a:solidFill>
                <a:latin typeface="-apple-system"/>
                <a:ea typeface="-apple-system"/>
              </a:rPr>
              <a:t> </a:t>
            </a:r>
            <a:r>
              <a:rPr sz="2800" b="1" i="1" dirty="0" err="1">
                <a:solidFill>
                  <a:srgbClr val="C00000"/>
                </a:solidFill>
                <a:latin typeface="-apple-system"/>
                <a:ea typeface="-apple-system"/>
              </a:rPr>
              <a:t>чудное</a:t>
            </a:r>
            <a:r>
              <a:rPr sz="2800" b="1" i="1" dirty="0">
                <a:solidFill>
                  <a:srgbClr val="C00000"/>
                </a:solidFill>
                <a:latin typeface="-apple-system"/>
                <a:ea typeface="-apple-system"/>
              </a:rPr>
              <a:t> </a:t>
            </a:r>
            <a:r>
              <a:rPr sz="2800" b="1" i="1" dirty="0" err="1">
                <a:solidFill>
                  <a:srgbClr val="C00000"/>
                </a:solidFill>
                <a:latin typeface="-apple-system"/>
                <a:ea typeface="-apple-system"/>
              </a:rPr>
              <a:t>мгновение</a:t>
            </a:r>
            <a:r>
              <a:rPr lang="ru-RU" sz="2800" b="1" i="1" dirty="0">
                <a:solidFill>
                  <a:srgbClr val="C00000"/>
                </a:solidFill>
                <a:latin typeface="-apple-system"/>
                <a:ea typeface="-apple-system"/>
              </a:rPr>
              <a:t>!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54224" y="2082260"/>
            <a:ext cx="8313899" cy="3022280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r>
              <a:rPr sz="3200" b="1" dirty="0" err="1">
                <a:solidFill>
                  <a:srgbClr val="006600"/>
                </a:solidFill>
                <a:latin typeface="-apple-system"/>
                <a:ea typeface="-apple-system"/>
              </a:rPr>
              <a:t>Песня</a:t>
            </a:r>
            <a:r>
              <a:rPr sz="3200" b="1" dirty="0">
                <a:solidFill>
                  <a:srgbClr val="000000"/>
                </a:solidFill>
                <a:latin typeface="-apple-system"/>
                <a:ea typeface="-apple-system"/>
              </a:rPr>
              <a:t> </a:t>
            </a:r>
            <a:r>
              <a:rPr sz="2300" b="1" i="1" dirty="0">
                <a:solidFill>
                  <a:srgbClr val="FF0000"/>
                </a:solidFill>
                <a:latin typeface="-apple-system"/>
                <a:ea typeface="-apple-system"/>
              </a:rPr>
              <a:t>«</a:t>
            </a:r>
            <a:r>
              <a:rPr sz="2300" b="1" i="1" dirty="0" err="1">
                <a:solidFill>
                  <a:srgbClr val="FF0000"/>
                </a:solidFill>
                <a:latin typeface="-apple-system"/>
                <a:ea typeface="-apple-system"/>
              </a:rPr>
              <a:t>Театр</a:t>
            </a:r>
            <a:r>
              <a:rPr sz="2300" b="1" i="1" dirty="0">
                <a:solidFill>
                  <a:srgbClr val="FF0000"/>
                </a:solidFill>
                <a:latin typeface="-apple-system"/>
                <a:ea typeface="-apple-system"/>
              </a:rPr>
              <a:t> - </a:t>
            </a:r>
            <a:r>
              <a:rPr sz="2300" b="1" i="1" dirty="0" err="1">
                <a:solidFill>
                  <a:srgbClr val="FF0000"/>
                </a:solidFill>
                <a:latin typeface="-apple-system"/>
                <a:ea typeface="-apple-system"/>
              </a:rPr>
              <a:t>это</a:t>
            </a:r>
            <a:r>
              <a:rPr sz="2300" b="1" i="1" dirty="0">
                <a:solidFill>
                  <a:srgbClr val="FF0000"/>
                </a:solidFill>
                <a:latin typeface="-apple-system"/>
                <a:ea typeface="-apple-system"/>
              </a:rPr>
              <a:t> </a:t>
            </a:r>
            <a:r>
              <a:rPr sz="2300" b="1" i="1" dirty="0" err="1">
                <a:solidFill>
                  <a:srgbClr val="FF0000"/>
                </a:solidFill>
                <a:latin typeface="-apple-system"/>
                <a:ea typeface="-apple-system"/>
              </a:rPr>
              <a:t>радость</a:t>
            </a:r>
            <a:r>
              <a:rPr sz="2300" b="1" i="1" dirty="0">
                <a:solidFill>
                  <a:srgbClr val="FF0000"/>
                </a:solidFill>
                <a:latin typeface="-apple-system"/>
                <a:ea typeface="-apple-system"/>
              </a:rPr>
              <a:t> и </a:t>
            </a:r>
            <a:r>
              <a:rPr sz="2300" b="1" i="1" dirty="0" err="1">
                <a:solidFill>
                  <a:srgbClr val="FF0000"/>
                </a:solidFill>
                <a:latin typeface="-apple-system"/>
                <a:ea typeface="-apple-system"/>
              </a:rPr>
              <a:t>любовь</a:t>
            </a:r>
            <a:r>
              <a:rPr sz="2300" b="1" i="1" dirty="0">
                <a:solidFill>
                  <a:srgbClr val="FF0000"/>
                </a:solidFill>
                <a:latin typeface="-apple-system"/>
                <a:ea typeface="-apple-system"/>
              </a:rPr>
              <a:t>»</a:t>
            </a:r>
            <a:r>
              <a:rPr lang="en-US" sz="2300" b="1" i="1" dirty="0">
                <a:solidFill>
                  <a:srgbClr val="FF0000"/>
                </a:solidFill>
                <a:latin typeface="-apple-system"/>
                <a:ea typeface="-apple-system"/>
              </a:rPr>
              <a:t> https://nsportal.ru/vedenskaya-marina-anatolevna</a:t>
            </a:r>
            <a:endParaRPr lang="ru-RU" sz="2300" b="1" i="1" dirty="0">
              <a:solidFill>
                <a:srgbClr val="FF0000"/>
              </a:solidFill>
              <a:latin typeface="-apple-system"/>
              <a:ea typeface="-apple-system"/>
            </a:endParaRPr>
          </a:p>
          <a:p>
            <a:pPr algn="ctr"/>
            <a:r>
              <a:rPr lang="ru-RU" sz="1800" b="1" i="1" dirty="0">
                <a:solidFill>
                  <a:srgbClr val="006600"/>
                </a:solidFill>
                <a:latin typeface="-apple-system"/>
                <a:ea typeface="-apple-system"/>
              </a:rPr>
              <a:t>Театр это радость и любовь,</a:t>
            </a:r>
          </a:p>
          <a:p>
            <a:pPr algn="ctr"/>
            <a:r>
              <a:rPr lang="ru-RU" sz="1800" b="1" i="1" dirty="0">
                <a:solidFill>
                  <a:srgbClr val="006600"/>
                </a:solidFill>
                <a:latin typeface="-apple-system"/>
                <a:ea typeface="-apple-system"/>
              </a:rPr>
              <a:t>Восторг сердец и вечное волнение,</a:t>
            </a:r>
          </a:p>
          <a:p>
            <a:pPr algn="ctr"/>
            <a:r>
              <a:rPr lang="ru-RU" sz="1800" b="1" i="1" dirty="0">
                <a:solidFill>
                  <a:srgbClr val="006600"/>
                </a:solidFill>
                <a:latin typeface="-apple-system"/>
                <a:ea typeface="-apple-system"/>
              </a:rPr>
              <a:t>И дерзость, и волнение, и мужества </a:t>
            </a:r>
            <a:r>
              <a:rPr lang="ru-RU" sz="1800" b="1" i="1" dirty="0" err="1">
                <a:solidFill>
                  <a:srgbClr val="006600"/>
                </a:solidFill>
                <a:latin typeface="-apple-system"/>
                <a:ea typeface="-apple-system"/>
              </a:rPr>
              <a:t>глаток</a:t>
            </a:r>
            <a:endParaRPr lang="ru-RU" sz="1800" b="1" i="1" dirty="0">
              <a:solidFill>
                <a:srgbClr val="006600"/>
              </a:solidFill>
              <a:latin typeface="-apple-system"/>
              <a:ea typeface="-apple-system"/>
            </a:endParaRPr>
          </a:p>
          <a:p>
            <a:pPr algn="ctr"/>
            <a:r>
              <a:rPr lang="ru-RU" sz="1800" b="1" i="1" dirty="0">
                <a:solidFill>
                  <a:srgbClr val="006600"/>
                </a:solidFill>
                <a:latin typeface="-apple-system"/>
                <a:ea typeface="-apple-system"/>
              </a:rPr>
              <a:t>И юности святое озарение.</a:t>
            </a:r>
          </a:p>
          <a:p>
            <a:pPr algn="ctr"/>
            <a:r>
              <a:rPr lang="ru-RU" sz="1800" b="1" i="1" dirty="0">
                <a:solidFill>
                  <a:srgbClr val="006600"/>
                </a:solidFill>
                <a:latin typeface="-apple-system"/>
                <a:ea typeface="-apple-system"/>
              </a:rPr>
              <a:t>И дерзость и полёт и мужества глоток</a:t>
            </a:r>
          </a:p>
          <a:p>
            <a:pPr algn="ctr"/>
            <a:r>
              <a:rPr lang="ru-RU" sz="1800" b="1" i="1" dirty="0">
                <a:solidFill>
                  <a:srgbClr val="006600"/>
                </a:solidFill>
                <a:latin typeface="-apple-system"/>
                <a:ea typeface="-apple-system"/>
              </a:rPr>
              <a:t>И юности святое озарение.</a:t>
            </a:r>
          </a:p>
          <a:p>
            <a:pPr algn="ctr"/>
            <a:endParaRPr sz="2800" b="1" i="1" dirty="0">
              <a:solidFill>
                <a:srgbClr val="FF0000"/>
              </a:solidFill>
              <a:latin typeface="-apple-system"/>
              <a:ea typeface="-apple-system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24" y="749967"/>
            <a:ext cx="2932104" cy="225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2885224" y="2407363"/>
            <a:ext cx="6539884" cy="12410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275" tIns="51638" rIns="103275" bIns="51638"/>
          <a:lstStyle/>
          <a:p>
            <a:pPr marL="393478" indent="-392020" algn="ctr"/>
            <a:endParaRPr lang="ru-RU" sz="2300" spc="-1" dirty="0">
              <a:uFill>
                <a:solidFill>
                  <a:srgbClr val="FFFFFF"/>
                </a:solidFill>
              </a:uFill>
            </a:endParaRPr>
          </a:p>
          <a:p>
            <a:pPr marL="393478" indent="-392020" algn="ctr"/>
            <a:r>
              <a:rPr lang="ru-R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Канонерова Светлана Ивановна </a:t>
            </a:r>
          </a:p>
          <a:p>
            <a:pPr marL="393478" indent="-392020" algn="ctr"/>
            <a:r>
              <a:rPr lang="ru-R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телефон - </a:t>
            </a:r>
            <a:r>
              <a:rPr lang="ru-RU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8 904 462 08 03</a:t>
            </a:r>
          </a:p>
          <a:p>
            <a:pPr marL="393478" indent="-392020" algn="ctr"/>
            <a:endParaRPr lang="ru-RU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393478" indent="-392020" algn="ctr"/>
            <a:r>
              <a:rPr lang="ru-RU" sz="2800" b="1" spc="-1" dirty="0">
                <a:uFill>
                  <a:solidFill>
                    <a:srgbClr val="FFFFFF"/>
                  </a:solidFill>
                </a:uFill>
                <a:sym typeface="+mn-ea"/>
              </a:rPr>
              <a:t>электронная почта</a:t>
            </a:r>
            <a:r>
              <a:rPr lang="en-US" altLang="ru-RU" sz="2800" b="1" spc="-1" dirty="0">
                <a:uFill>
                  <a:solidFill>
                    <a:srgbClr val="FFFFFF"/>
                  </a:solidFill>
                </a:uFill>
                <a:sym typeface="+mn-ea"/>
              </a:rPr>
              <a:t> - </a:t>
            </a:r>
            <a:r>
              <a:rPr lang="en-US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svetlana-kanoner@mail.ru</a:t>
            </a:r>
          </a:p>
          <a:p>
            <a:pPr marL="393478" indent="-392020" algn="ctr"/>
            <a:endParaRPr lang="en-US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393478" indent="-392020" algn="ctr"/>
            <a:r>
              <a:rPr lang="ru-RU" sz="2800" b="1" spc="-1" dirty="0">
                <a:uFill>
                  <a:solidFill>
                    <a:srgbClr val="FFFFFF"/>
                  </a:solidFill>
                </a:uFill>
                <a:sym typeface="+mn-ea"/>
              </a:rPr>
              <a:t>группа в социальных сетях</a:t>
            </a:r>
            <a:r>
              <a:rPr lang="en-US" altLang="ru-RU" sz="2800" b="1" spc="-1" dirty="0">
                <a:uFill>
                  <a:solidFill>
                    <a:srgbClr val="FFFFFF"/>
                  </a:solidFill>
                </a:uFill>
                <a:sym typeface="+mn-ea"/>
              </a:rPr>
              <a:t> - </a:t>
            </a:r>
            <a:r>
              <a:rPr lang="en-US" altLang="ru-RU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club229232219</a:t>
            </a:r>
          </a:p>
        </p:txBody>
      </p:sp>
      <p:sp>
        <p:nvSpPr>
          <p:cNvPr id="139" name="CustomShape 2"/>
          <p:cNvSpPr/>
          <p:nvPr/>
        </p:nvSpPr>
        <p:spPr>
          <a:xfrm>
            <a:off x="525343" y="261679"/>
            <a:ext cx="7151233" cy="1175929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707992" y="406333"/>
            <a:ext cx="7363334" cy="1031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КОНТАКТЫ. 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ИНФОРМАЦИОННАЯ ОТКРЫТОСТЬ</a:t>
            </a:r>
            <a:endParaRPr lang="ru-RU" sz="28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pic>
        <p:nvPicPr>
          <p:cNvPr id="2" name="Изображение 1" descr="037"/>
          <p:cNvPicPr>
            <a:picLocks noChangeAspect="1"/>
          </p:cNvPicPr>
          <p:nvPr/>
        </p:nvPicPr>
        <p:blipFill>
          <a:blip r:embed="rId2" cstate="print"/>
          <a:srcRect l="24749" t="13250" r="31055" b="44750"/>
          <a:stretch>
            <a:fillRect/>
          </a:stretch>
        </p:blipFill>
        <p:spPr>
          <a:xfrm>
            <a:off x="375821" y="2326087"/>
            <a:ext cx="2750697" cy="38205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23" y="619297"/>
            <a:ext cx="2932104" cy="225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2"/>
          <p:cNvSpPr/>
          <p:nvPr/>
        </p:nvSpPr>
        <p:spPr>
          <a:xfrm>
            <a:off x="710408" y="212919"/>
            <a:ext cx="6976564" cy="687341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1296027" y="368398"/>
            <a:ext cx="6359163" cy="611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КАКУЮ ПРОБЛЕМУ ВЫ РЕШАЕТЕ?</a:t>
            </a:r>
          </a:p>
        </p:txBody>
      </p:sp>
      <p:pic>
        <p:nvPicPr>
          <p:cNvPr id="3" name="Изображение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8986" y="4114152"/>
            <a:ext cx="3344587" cy="23237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Изображение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977" y="3463947"/>
            <a:ext cx="3191159" cy="390123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Изображение 4"/>
          <p:cNvPicPr/>
          <p:nvPr/>
        </p:nvPicPr>
        <p:blipFill>
          <a:blip r:embed="rId4" cstate="print"/>
          <a:srcRect l="21440"/>
          <a:stretch>
            <a:fillRect/>
          </a:stretch>
        </p:blipFill>
        <p:spPr>
          <a:xfrm>
            <a:off x="1212288" y="5658391"/>
            <a:ext cx="3011285" cy="19131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Изображение 6"/>
          <p:cNvPicPr/>
          <p:nvPr/>
        </p:nvPicPr>
        <p:blipFill>
          <a:blip r:embed="rId5" cstate="print"/>
          <a:srcRect l="10901" t="19253" r="20607" b="6499"/>
          <a:stretch>
            <a:fillRect/>
          </a:stretch>
        </p:blipFill>
        <p:spPr>
          <a:xfrm>
            <a:off x="292173" y="4032877"/>
            <a:ext cx="2676698" cy="20318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Текстовое поле 5"/>
          <p:cNvSpPr txBox="1"/>
          <p:nvPr/>
        </p:nvSpPr>
        <p:spPr>
          <a:xfrm>
            <a:off x="292174" y="1025676"/>
            <a:ext cx="7645600" cy="3060608"/>
          </a:xfrm>
          <a:prstGeom prst="rect">
            <a:avLst/>
          </a:prstGeom>
          <a:noFill/>
        </p:spPr>
        <p:txBody>
          <a:bodyPr wrap="square" lIns="104927" tIns="52464" rIns="104927" bIns="52464" rtlCol="0" anchor="t">
            <a:spAutoFit/>
          </a:bodyPr>
          <a:lstStyle/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В ходе мониторинга, проведенного в детском саду, мы выяснили, что 52% (из 60) детей в возрасте от 5 до 7 лет испытывают трудности в общении, в выражении своих эмоций и самовыражении, заметили, что семьи часто испытывают недостаток времени для общения с детьми и чтобы проводить его вместе.. Еще одной проблемой является недостаток творческого развития у детей.. Наблюдается недостаток культурных и творческих инициатив, направленных на вовлечение детей и  родителей в творческий процесс.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Проект Театральная студия «</a:t>
            </a:r>
            <a:r>
              <a:rPr lang="ru-RU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Мхатик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» предлагает создать уникальную атмосферу, в которой дети, родители и педагоги смогут по-настоящему погрузиться в мир общения, эмоций, волшебства, фантазии и совместного творчества.</a:t>
            </a:r>
            <a:endParaRPr lang="ru-RU" alt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2"/>
          <p:cNvSpPr/>
          <p:nvPr/>
        </p:nvSpPr>
        <p:spPr>
          <a:xfrm>
            <a:off x="915226" y="336666"/>
            <a:ext cx="6976564" cy="687341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1296027" y="368398"/>
            <a:ext cx="6359163" cy="611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ХОД РЕАЛИЗАЦИИ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8527" y="1269503"/>
            <a:ext cx="7256065" cy="3890752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«Мастерской  </a:t>
            </a:r>
            <a:r>
              <a:rPr lang="ru-RU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перевооплащения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которую проведет </a:t>
            </a:r>
            <a:r>
              <a:rPr lang="ru-RU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Канонерова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Ирина Олеговна . Она проведет 4 урока актёрского и сценического мастерства для детей и их родителей - 2 урока в марте и 2 урока в апреле. Будет проведена экскурсия для детей и родителей в ДК «Юность»»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 каждой постановкой дети будут ознакомлены с произведениями, героями которых им предстоит стать, выбраны роли. Для того чтобы им было лучше вжиться в роль ребенку будит предложено нарисовать портрет своего героя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Эмоциональное оживление героев (кукол), передавая их характерные особенности.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C00000"/>
                </a:solidFill>
              </a:rPr>
              <a:t>Для этого будут приобретены фетровые ростовые куклы в количестве 11 штук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и родители сами станут героями  и от своего лица смогут передать характер и эмоции героев.</a:t>
            </a:r>
            <a:r>
              <a:rPr lang="ru-RU" sz="1600" b="1" dirty="0">
                <a:solidFill>
                  <a:srgbClr val="C00000"/>
                </a:solidFill>
              </a:rPr>
              <a:t> Будут  пошиты  костюмы для взрослых и детей. 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A6EE668-54E9-4ADF-AF03-9FE987A7CD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93" b="24108"/>
          <a:stretch/>
        </p:blipFill>
        <p:spPr>
          <a:xfrm>
            <a:off x="2308779" y="4735116"/>
            <a:ext cx="3500741" cy="18898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EAC043-3028-40FB-8CC5-B0DB514006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824" y="5724260"/>
            <a:ext cx="3191172" cy="20666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1FB566-8C48-49DE-94FA-646B1FB6E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551" r="42125"/>
          <a:stretch/>
        </p:blipFill>
        <p:spPr>
          <a:xfrm>
            <a:off x="7810005" y="3789239"/>
            <a:ext cx="2603431" cy="29255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A856C97-9211-409E-BBAA-B06103390C9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24183" y="172204"/>
            <a:ext cx="1965110" cy="28641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B2F2B8-B1D9-4CDC-B1C9-1AC163A2C1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5554" y="5769881"/>
            <a:ext cx="3032353" cy="18898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3D1A23D-44A1-4851-970F-7FC3A8DB1E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4073" y="1269503"/>
            <a:ext cx="1685498" cy="240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0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2"/>
          <p:cNvSpPr/>
          <p:nvPr/>
        </p:nvSpPr>
        <p:spPr>
          <a:xfrm>
            <a:off x="2383304" y="50171"/>
            <a:ext cx="4003152" cy="646488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104927" tIns="52464" rIns="104927" bIns="52464"/>
          <a:lstStyle/>
          <a:p>
            <a:endParaRPr lang="ru-RU" altLang="en-US"/>
          </a:p>
        </p:txBody>
      </p:sp>
      <p:sp>
        <p:nvSpPr>
          <p:cNvPr id="118" name="CustomShape 3"/>
          <p:cNvSpPr/>
          <p:nvPr/>
        </p:nvSpPr>
        <p:spPr>
          <a:xfrm>
            <a:off x="2452641" y="-274506"/>
            <a:ext cx="3850462" cy="8994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ea typeface="DejaVu Sans"/>
              </a:rPr>
              <a:t>ДЛЯ КОГО?</a:t>
            </a:r>
            <a:r>
              <a:rPr lang="ru-RU" sz="6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ea typeface="DejaVu Sans"/>
              </a:rPr>
              <a:t> </a:t>
            </a:r>
            <a:endParaRPr lang="ru-RU" sz="6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92105" y="700243"/>
            <a:ext cx="8272591" cy="2881959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defTabSz="306038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Для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д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ет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ей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дошкольного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возраста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5 - 7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лет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, ЦРР -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детского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сада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№3 «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Вишенка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»  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их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родители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,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проживающие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в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р.п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.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Голышманого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. 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Ожидается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,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что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проект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охватит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около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30 - 60 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детей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и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100-150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родителей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,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что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в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общей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сложности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составит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приблизительно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около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250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человек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.</a:t>
            </a:r>
          </a:p>
          <a:p>
            <a:pPr defTabSz="306038">
              <a:spcBef>
                <a:spcPct val="0"/>
              </a:spcBef>
              <a:spcAft>
                <a:spcPct val="0"/>
              </a:spcAft>
            </a:pPr>
            <a:r>
              <a:rPr lang="ru-RU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Б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лагополучател</a:t>
            </a:r>
            <a:r>
              <a:rPr lang="ru-RU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и -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это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дети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в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возрасте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5-7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лет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иродители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в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возрасте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25-45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лет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,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проживающие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в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р</a:t>
            </a:r>
            <a:r>
              <a:rPr lang="en-US" alt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.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.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Голышманого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.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А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также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детские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сады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нашего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поселка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и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социальные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учреждения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.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В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частности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: 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Военном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комиссариате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Голышмановского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,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Аромашевского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и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Бердюжского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районов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,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а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также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в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«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Доме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ветеранов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МАУ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Комплексный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центр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социального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обслуживания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населения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Голышмановского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района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»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Segoe UI" panose="020B0502040204020203"/>
              </a:rPr>
              <a:t>.</a:t>
            </a:r>
          </a:p>
        </p:txBody>
      </p:sp>
      <p:pic>
        <p:nvPicPr>
          <p:cNvPr id="4" name="Изображение 3" descr="2e941ef9-d17d-5358-adba-a8c53c3ac78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816" y="3646443"/>
            <a:ext cx="5498882" cy="3344510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4326" y="6016922"/>
            <a:ext cx="4930361" cy="16585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/>
          <p:nvPr/>
        </p:nvPicPr>
        <p:blipFill>
          <a:blip r:embed="rId2" cstate="print"/>
          <a:srcRect l="45365" b="29012"/>
          <a:stretch>
            <a:fillRect/>
          </a:stretch>
        </p:blipFill>
        <p:spPr>
          <a:xfrm>
            <a:off x="3638046" y="5492832"/>
            <a:ext cx="3596847" cy="22478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0" name="CustomShape 1"/>
          <p:cNvSpPr/>
          <p:nvPr/>
        </p:nvSpPr>
        <p:spPr>
          <a:xfrm>
            <a:off x="538474" y="319660"/>
            <a:ext cx="6904276" cy="771198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480202" y="402801"/>
            <a:ext cx="6719129" cy="11288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r>
              <a:rPr lang="ru-RU" sz="37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ЧТО? ГДЕ? КОГДА? </a:t>
            </a:r>
          </a:p>
        </p:txBody>
      </p:sp>
      <p:sp>
        <p:nvSpPr>
          <p:cNvPr id="123" name="CustomShape 4"/>
          <p:cNvSpPr/>
          <p:nvPr/>
        </p:nvSpPr>
        <p:spPr>
          <a:xfrm>
            <a:off x="250913" y="4354119"/>
            <a:ext cx="6855766" cy="3532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275" tIns="51638" rIns="103275" bIns="51638"/>
          <a:lstStyle/>
          <a:p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.</a:t>
            </a:r>
          </a:p>
        </p:txBody>
      </p:sp>
      <p:sp>
        <p:nvSpPr>
          <p:cNvPr id="124" name="CustomShape 5"/>
          <p:cNvSpPr/>
          <p:nvPr/>
        </p:nvSpPr>
        <p:spPr>
          <a:xfrm>
            <a:off x="414886" y="4918546"/>
            <a:ext cx="7376828" cy="19447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275" tIns="51638" rIns="103275" bIns="51638"/>
          <a:lstStyle/>
          <a:p>
            <a:pPr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ea typeface="DejaVu Sans"/>
              </a:rPr>
              <a:t> 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50797" y="1188333"/>
            <a:ext cx="8457000" cy="3439147"/>
          </a:xfrm>
          <a:prstGeom prst="rect">
            <a:avLst/>
          </a:prstGeom>
          <a:noFill/>
        </p:spPr>
        <p:txBody>
          <a:bodyPr wrap="square" lIns="104927" tIns="52464" rIns="104927" bIns="52464" rtlCol="0" anchor="t">
            <a:spAutoFit/>
          </a:bodyPr>
          <a:lstStyle/>
          <a:p>
            <a:pPr lvl="0" algn="ctr"/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Проект будет реализовываться с 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ru-RU" alt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01</a:t>
            </a:r>
            <a:r>
              <a:rPr lang="en-US" alt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.04.25 </a:t>
            </a:r>
            <a:r>
              <a:rPr lang="en-US" altLang="en-US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по</a:t>
            </a:r>
            <a:r>
              <a:rPr lang="en-US" alt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05.11.25</a:t>
            </a:r>
          </a:p>
          <a:p>
            <a:pPr lvl="0" algn="l"/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Тюменская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область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,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Голышмановский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муниципальный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округ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,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р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.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п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.    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Голышманово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,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ул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.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Молодёжная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18,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ЦРР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-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д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/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с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№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3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«Вишенк</a:t>
            </a:r>
          </a:p>
          <a:p>
            <a:pPr lvl="0" algn="l"/>
            <a:r>
              <a:rPr lang="ru-RU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Знаковое мероприятие -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Попурри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«Калейдоскоп»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событий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!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»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и ф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отовыставка</a:t>
            </a:r>
            <a:r>
              <a:rPr lang="ru-RU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будут представлены </a:t>
            </a:r>
            <a:r>
              <a:rPr lang="ru-RU" altLang="en-US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5 </a:t>
            </a:r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ноябре 2025г</a:t>
            </a:r>
          </a:p>
          <a:p>
            <a:pPr lvl="0" algn="l"/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Все постановки будут проходить не только на базе отделения МА ДОУ ГЦРР – детского сада №4 «Ёлочка» ЦРР – детского сада №3 «Вишенка», а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также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детские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сады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нашего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поселка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и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социальные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учреждения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.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В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частности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: 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Военном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комиссариате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Голышмановского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,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Аромашевского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и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Бердюжского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районов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,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а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также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в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«Доме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ветеранов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МАУ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Комплексный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центр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социального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обслуживания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населения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Голышмановского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района»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.</a:t>
            </a:r>
          </a:p>
        </p:txBody>
      </p:sp>
      <p:pic>
        <p:nvPicPr>
          <p:cNvPr id="3" name="Изображение 2"/>
          <p:cNvPicPr/>
          <p:nvPr/>
        </p:nvPicPr>
        <p:blipFill>
          <a:blip r:embed="rId3" cstate="print"/>
          <a:srcRect l="18959" b="9072"/>
          <a:stretch>
            <a:fillRect/>
          </a:stretch>
        </p:blipFill>
        <p:spPr>
          <a:xfrm>
            <a:off x="0" y="4276703"/>
            <a:ext cx="3805339" cy="27633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Изображение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3802" y="4439256"/>
            <a:ext cx="3179213" cy="222687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43638" y="50171"/>
            <a:ext cx="7252440" cy="715293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501594" y="131878"/>
            <a:ext cx="7450864" cy="705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r>
              <a:rPr lang="ru-RU" sz="37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ЧТО ПОЛУЧИТСЯ? </a:t>
            </a:r>
          </a:p>
        </p:txBody>
      </p:sp>
      <p:sp>
        <p:nvSpPr>
          <p:cNvPr id="124" name="CustomShape 5"/>
          <p:cNvSpPr/>
          <p:nvPr/>
        </p:nvSpPr>
        <p:spPr>
          <a:xfrm>
            <a:off x="6816832" y="5170833"/>
            <a:ext cx="7376828" cy="19447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275" tIns="51638" rIns="103275" bIns="51638"/>
          <a:lstStyle/>
          <a:p>
            <a:pPr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ea typeface="DejaVu Sans"/>
              </a:rPr>
              <a:t> 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08527" y="943929"/>
            <a:ext cx="8331089" cy="4203401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defTabSz="306038"/>
            <a:r>
              <a:rPr lang="en-US" altLang="en-US"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Результатом</a:t>
            </a:r>
            <a:r>
              <a:rPr lang="en-US" alt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проекта</a:t>
            </a:r>
            <a:r>
              <a:rPr lang="en-US" alt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станет</a:t>
            </a:r>
            <a:r>
              <a:rPr lang="en-US" alt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постоянно</a:t>
            </a:r>
            <a:r>
              <a:rPr lang="en-US" alt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действующая</a:t>
            </a:r>
            <a:r>
              <a:rPr lang="en-US" alt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детская</a:t>
            </a:r>
            <a:r>
              <a:rPr lang="en-US" alt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театральная</a:t>
            </a:r>
            <a:r>
              <a:rPr lang="en-US" alt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студия</a:t>
            </a:r>
            <a:r>
              <a:rPr lang="en-US" alt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«</a:t>
            </a:r>
            <a:r>
              <a:rPr lang="en-US" altLang="en-US"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Мхатик</a:t>
            </a:r>
            <a:r>
              <a:rPr lang="en-US" altLang="en-US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»</a:t>
            </a:r>
            <a:r>
              <a:rPr lang="en-US" alt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для</a:t>
            </a:r>
            <a:r>
              <a:rPr lang="en-US" alt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детей</a:t>
            </a:r>
            <a:r>
              <a:rPr lang="en-US" alt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5-7 </a:t>
            </a:r>
            <a:r>
              <a:rPr lang="en-US" altLang="en-US" sz="1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лет</a:t>
            </a:r>
            <a:r>
              <a:rPr lang="ru-RU" altLang="en-US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.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Организовано 2 театральные труппы: «Звездочка» и «Радуга»: всего 50 семей из них 50 детей. В течении 7 месяцев будет поставлено 6 спектаклей (по 3 спектакля для каждой труппы)</a:t>
            </a:r>
            <a:endParaRPr lang="en-US" alt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defTabSz="306038"/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 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ru-RU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Которая подготовит и организует: </a:t>
            </a:r>
            <a:r>
              <a:rPr lang="en-US" altLang="ru-RU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800" b="1" u="sng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работ</a:t>
            </a:r>
            <a:r>
              <a:rPr lang="ru-RU" altLang="en-US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у </a:t>
            </a:r>
            <a:r>
              <a:rPr lang="en-US" altLang="en-US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«</a:t>
            </a:r>
            <a:r>
              <a:rPr lang="en-US" altLang="en-US" sz="1800" b="1" u="sng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Мастерской</a:t>
            </a:r>
            <a:r>
              <a:rPr lang="ru-RU" altLang="en-US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800" b="1" u="sng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перевоплощения</a:t>
            </a:r>
            <a:r>
              <a:rPr lang="en-US" altLang="en-US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»</a:t>
            </a:r>
          </a:p>
          <a:p>
            <a:pPr defTabSz="306038"/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- </a:t>
            </a:r>
            <a:r>
              <a:rPr lang="ru-RU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а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ктерское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,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сценическое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мастерство</a:t>
            </a:r>
            <a:endParaRPr lang="en-US" alt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Times New Roman" panose="02020603050405020304"/>
              <a:cs typeface="Times New Roman" panose="02020603050405020304" charset="0"/>
            </a:endParaRPr>
          </a:p>
          <a:p>
            <a:pPr defTabSz="306038"/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-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экскурсия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в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ДК</a:t>
            </a:r>
          </a:p>
          <a:p>
            <a:pPr defTabSz="306038"/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-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знакомство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актерами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нашего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дома</a:t>
            </a:r>
            <a:r>
              <a:rPr lang="en-US" alt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культуры</a:t>
            </a:r>
            <a:endParaRPr lang="en-US" alt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Times New Roman" panose="02020603050405020304"/>
              <a:cs typeface="Times New Roman" panose="02020603050405020304" charset="0"/>
            </a:endParaRPr>
          </a:p>
          <a:p>
            <a:pPr defTabSz="306038"/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ru-RU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Будит создан </a:t>
            </a:r>
            <a:r>
              <a:rPr lang="en-US" altLang="en-US" sz="1800" b="1" u="sng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альбомов</a:t>
            </a:r>
            <a:r>
              <a:rPr lang="en-US" altLang="ru-RU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с</a:t>
            </a:r>
            <a:r>
              <a:rPr lang="en-US" altLang="ru-RU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800" b="1" u="sng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портретами</a:t>
            </a:r>
            <a:r>
              <a:rPr lang="en-US" altLang="ru-RU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800" b="1" u="sng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героев</a:t>
            </a:r>
            <a:r>
              <a:rPr lang="en-US" altLang="ru-RU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800" b="1" u="sng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постановок</a:t>
            </a:r>
            <a:r>
              <a:rPr lang="ru-RU" altLang="en-US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.</a:t>
            </a:r>
            <a:endParaRPr lang="ru-RU" altLang="en-US" sz="18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/>
              <a:ea typeface="Times New Roman" panose="02020603050405020304"/>
            </a:endParaRPr>
          </a:p>
          <a:p>
            <a:pPr defTabSz="306038"/>
            <a:r>
              <a:rPr lang="ru-RU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Т</a:t>
            </a:r>
            <a:r>
              <a:rPr sz="1800" b="1" u="sng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еатральны</a:t>
            </a:r>
            <a:r>
              <a:rPr lang="ru-RU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е</a:t>
            </a:r>
            <a:r>
              <a:rPr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sz="1800" b="1" u="sng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постанов</a:t>
            </a:r>
            <a:r>
              <a:rPr lang="ru-RU" sz="1800" b="1" u="sng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ки</a:t>
            </a:r>
            <a:r>
              <a:rPr lang="ru-RU" sz="18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бедут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интересны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широкой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аудитории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.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Это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 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классический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репертуар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и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современные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постановки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,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которые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отражают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актуальные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темы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и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проблемы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.«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Незнайка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на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луне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»; «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Как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началась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война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глазами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детей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!»; «У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лукоморья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дуб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зеленый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»; «У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страха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глаза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велики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»; «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Шёлковая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 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девочка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»;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Попурри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«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Калейдоскоп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событий</a:t>
            </a:r>
            <a:r>
              <a:rPr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Times New Roman" panose="02020603050405020304"/>
              </a:rPr>
              <a:t>!»</a:t>
            </a:r>
          </a:p>
          <a:p>
            <a:pPr defTabSz="306038"/>
            <a:endParaRPr lang="ru-RU" altLang="en-US" sz="1800" dirty="0"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250913" y="4354119"/>
            <a:ext cx="6855766" cy="3532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275" tIns="51638" rIns="103275" bIns="51638"/>
          <a:lstStyle/>
          <a:p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.</a:t>
            </a:r>
          </a:p>
        </p:txBody>
      </p:sp>
      <p:sp>
        <p:nvSpPr>
          <p:cNvPr id="4" name="CustomShape 4"/>
          <p:cNvSpPr/>
          <p:nvPr/>
        </p:nvSpPr>
        <p:spPr>
          <a:xfrm>
            <a:off x="398440" y="4497464"/>
            <a:ext cx="6855766" cy="3532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275" tIns="51638" rIns="103275" bIns="51638"/>
          <a:lstStyle/>
          <a:p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08652E0-518D-40D1-9409-772E9A5E2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09" y="4746181"/>
            <a:ext cx="2498653" cy="16671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D85D96F-0718-4B68-B5F5-8599B64AE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199" y="5867866"/>
            <a:ext cx="1573622" cy="17963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7650617-A3F3-4E19-BFD3-981B04D8F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50" y="4800660"/>
            <a:ext cx="2298780" cy="16671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6D23B1F-C37F-4B6D-A728-DEE58B621C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82" y="5835294"/>
            <a:ext cx="1352140" cy="1773478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C6E38BB-A660-4AE2-8D73-C0A7B01010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4" y="4994063"/>
            <a:ext cx="3734226" cy="227106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D8E7F2C-42B8-4EC8-A656-6EA3BB4FA4BA}"/>
              </a:ext>
            </a:extLst>
          </p:cNvPr>
          <p:cNvSpPr/>
          <p:nvPr/>
        </p:nvSpPr>
        <p:spPr>
          <a:xfrm>
            <a:off x="468544" y="6815114"/>
            <a:ext cx="3195348" cy="813839"/>
          </a:xfrm>
          <a:prstGeom prst="rect">
            <a:avLst/>
          </a:prstGeom>
          <a:noFill/>
        </p:spPr>
        <p:txBody>
          <a:bodyPr wrap="none" lIns="104927" tIns="52464" rIns="104927" bIns="524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600" b="1" i="1" dirty="0">
                <a:ln/>
                <a:solidFill>
                  <a:srgbClr val="C00000"/>
                </a:solidFill>
              </a:rPr>
              <a:t>«</a:t>
            </a:r>
            <a:r>
              <a:rPr lang="ru-RU" sz="4600" b="1" i="1" dirty="0" err="1">
                <a:ln/>
                <a:solidFill>
                  <a:srgbClr val="C00000"/>
                </a:solidFill>
              </a:rPr>
              <a:t>Мхатик</a:t>
            </a:r>
            <a:r>
              <a:rPr lang="ru-RU" sz="4600" b="1" i="1" dirty="0">
                <a:ln/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4506847-ED5F-42B0-90F1-B12271D39E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9615" y="1513331"/>
            <a:ext cx="1714932" cy="250045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642" y="4683082"/>
            <a:ext cx="1684352" cy="24039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0" name="CustomShape 1"/>
          <p:cNvSpPr/>
          <p:nvPr/>
        </p:nvSpPr>
        <p:spPr>
          <a:xfrm>
            <a:off x="375821" y="212918"/>
            <a:ext cx="7140999" cy="650206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480202" y="212920"/>
            <a:ext cx="7385952" cy="894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r>
              <a:rPr lang="ru-RU" sz="37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  ЧТО НЕОБХОДИМО?</a:t>
            </a:r>
          </a:p>
        </p:txBody>
      </p:sp>
      <p:sp>
        <p:nvSpPr>
          <p:cNvPr id="124" name="CustomShape 5"/>
          <p:cNvSpPr/>
          <p:nvPr/>
        </p:nvSpPr>
        <p:spPr>
          <a:xfrm>
            <a:off x="414886" y="4918546"/>
            <a:ext cx="7376828" cy="19447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275" tIns="51638" rIns="103275" bIns="51638"/>
          <a:lstStyle/>
          <a:p>
            <a:pPr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ea typeface="DejaVu Sans"/>
              </a:rPr>
              <a:t> 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174" y="944400"/>
            <a:ext cx="8364680" cy="4691823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r>
              <a:rPr lang="ru-RU" sz="16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Приобрести фетровые ростовые куклы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количестве 11 штук (бабка, дед, русская девочка, волк, лиса, ёж, собака, заяц, медведь, курочка, петушок).- на сумму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14500 р.</a:t>
            </a:r>
          </a:p>
          <a:p>
            <a:r>
              <a:rPr lang="ru-RU" sz="16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Пошить  костюмы для взрослых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(«Лиса», «Кощей», «Черномор», «Русалка»), </a:t>
            </a:r>
            <a:r>
              <a:rPr lang="ru-RU" sz="1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детей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(«Витязь»- 3 штуки, «Королевич», «Колдун с длинной бородой», «Ромашка») – на сумму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27800р.</a:t>
            </a:r>
          </a:p>
          <a:p>
            <a:r>
              <a:rPr lang="ru-RU" sz="1600" b="1" u="sng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Прообритение</a:t>
            </a:r>
            <a:r>
              <a:rPr lang="ru-RU" sz="16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подарков детям </a:t>
            </a:r>
            <a:r>
              <a:rPr lang="ru-RU" sz="160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тапо</a:t>
            </a:r>
            <a:r>
              <a:rPr lang="ru-RU" sz="1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-лапки</a:t>
            </a:r>
            <a:r>
              <a:rPr lang="ru-RU" sz="16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сумму 9700 р</a:t>
            </a:r>
          </a:p>
          <a:p>
            <a:r>
              <a:rPr lang="ru-RU" sz="16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Изготовить декорации :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клумба с цветами, парящие фрукты, лунный камень и магнит, ракета, кастрюля, поварёшка, 6 тарелочек, 6 ложечек, скатерть - для «Незнайки на луне»; детская коляска, кукла, керосиновая лампа, скатерть -  для спектакля «Как началась война глазами детей!»; дуб, цепь, море - для спектакля «У лукоморья дуб зелёный»; макет избы, стол, скатерть, самовар, 6 стаканов, 6 чайных ложечек, 6 </a:t>
            </a:r>
            <a:r>
              <a:rPr lang="ru-RU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блюдцев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скамейка, колодец - «У страха глаза велики», что поможет создать атмосферу настоящего театра и погрузить детей в мир искусства… 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Приобретение грамот и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сувениров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родителей- на сумму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30000 р.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Изображение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08" y="5495840"/>
            <a:ext cx="1589215" cy="21767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Изображение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3344" y="5902218"/>
            <a:ext cx="1505642" cy="18384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Изображение 7"/>
          <p:cNvPicPr/>
          <p:nvPr/>
        </p:nvPicPr>
        <p:blipFill>
          <a:blip r:embed="rId5" cstate="print"/>
          <a:srcRect l="57225" t="48289" r="21983" b="6356"/>
          <a:stretch>
            <a:fillRect/>
          </a:stretch>
        </p:blipFill>
        <p:spPr>
          <a:xfrm flipH="1">
            <a:off x="3721376" y="5635624"/>
            <a:ext cx="1228164" cy="18986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Изображение 5"/>
          <p:cNvPicPr/>
          <p:nvPr/>
        </p:nvPicPr>
        <p:blipFill>
          <a:blip r:embed="rId6" cstate="print"/>
          <a:srcRect l="56806" t="1955" r="6181" b="6071"/>
          <a:stretch>
            <a:fillRect/>
          </a:stretch>
        </p:blipFill>
        <p:spPr>
          <a:xfrm>
            <a:off x="4809864" y="4824331"/>
            <a:ext cx="1282750" cy="24727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Изображение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63803" y="5414564"/>
            <a:ext cx="1374216" cy="1958814"/>
          </a:xfrm>
          <a:prstGeom prst="rect">
            <a:avLst/>
          </a:prstGeom>
        </p:spPr>
      </p:pic>
      <p:pic>
        <p:nvPicPr>
          <p:cNvPr id="10" name="Изображение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85798" y="4520531"/>
            <a:ext cx="3136165" cy="268209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2"/>
          <p:cNvSpPr/>
          <p:nvPr/>
        </p:nvSpPr>
        <p:spPr>
          <a:xfrm>
            <a:off x="538475" y="319661"/>
            <a:ext cx="7405131" cy="829253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4" name="CustomShape 3"/>
          <p:cNvSpPr/>
          <p:nvPr/>
        </p:nvSpPr>
        <p:spPr>
          <a:xfrm>
            <a:off x="707991" y="406333"/>
            <a:ext cx="7654923" cy="1031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r>
              <a:rPr lang="ru-RU" sz="37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НАМ ДОВЕРЯЮТ</a:t>
            </a:r>
            <a:endParaRPr lang="ru-RU" sz="37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08752" y="1756698"/>
            <a:ext cx="7026107" cy="2883324"/>
          </a:xfrm>
          <a:prstGeom prst="rect">
            <a:avLst/>
          </a:prstGeom>
          <a:noFill/>
        </p:spPr>
        <p:txBody>
          <a:bodyPr wrap="square" lIns="104927" tIns="52464" rIns="104927" bIns="52464" rtlCol="0" anchor="t">
            <a:spAutoFit/>
          </a:bodyPr>
          <a:lstStyle/>
          <a:p>
            <a:pPr marL="327898" indent="-327898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 pitchFamily="34" charset="0"/>
                <a:cs typeface="Times New Roman" panose="02020603050405020304" charset="0"/>
                <a:sym typeface="+mn-ea"/>
              </a:rPr>
              <a:t>Отделение муниципального автономного дошкольного образовательного учреждения «Городской центр развития ребёнка» — детский сад №3 «Вишенка» предоставляет помещение для организации театральной студии «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 pitchFamily="34" charset="0"/>
                <a:cs typeface="Times New Roman" panose="02020603050405020304" charset="0"/>
                <a:sym typeface="+mn-ea"/>
              </a:rPr>
              <a:t>Мхатик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 pitchFamily="34" charset="0"/>
                <a:cs typeface="Times New Roman" panose="02020603050405020304" charset="0"/>
                <a:sym typeface="+mn-ea"/>
              </a:rPr>
              <a:t>». Музыкальный зал,  где будут проводится репетиции спектаклей и постановок с участием детей и родителей. </a:t>
            </a:r>
          </a:p>
          <a:p>
            <a:pPr marL="327898" indent="-327898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endParaRPr lang="ru-RU" sz="1800" dirty="0">
              <a:latin typeface="Times New Roman" panose="02020603050405020304" charset="0"/>
              <a:ea typeface="Microsoft Sans Serif" panose="020B0604020202020204" pitchFamily="34" charset="0"/>
              <a:cs typeface="Times New Roman" panose="02020603050405020304" charset="0"/>
              <a:sym typeface="+mn-ea"/>
            </a:endParaRPr>
          </a:p>
          <a:p>
            <a:pPr marL="327898" indent="-327898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endParaRPr lang="ru-RU" sz="1800" dirty="0">
              <a:latin typeface="Times New Roman" panose="02020603050405020304" charset="0"/>
              <a:ea typeface="Microsoft Sans Serif" panose="020B0604020202020204" pitchFamily="34" charset="0"/>
              <a:cs typeface="Times New Roman" panose="02020603050405020304" charset="0"/>
              <a:sym typeface="+mn-ea"/>
            </a:endParaRPr>
          </a:p>
          <a:p>
            <a:pPr marL="327898" indent="-327898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ru-RU" sz="1800" dirty="0">
                <a:latin typeface="Times New Roman" panose="02020603050405020304" charset="0"/>
                <a:ea typeface="Microsoft Sans Serif" panose="020B0604020202020204" pitchFamily="34" charset="0"/>
                <a:cs typeface="Times New Roman" panose="02020603050405020304" charset="0"/>
                <a:sym typeface="+mn-ea"/>
              </a:rPr>
              <a:t>                                      </a:t>
            </a:r>
            <a:endParaRPr 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latin typeface="Times New Roman" panose="02020603050405020304" charset="0"/>
                <a:ea typeface="Microsoft Sans Serif" panose="020B0604020202020204" pitchFamily="34" charset="0"/>
                <a:cs typeface="Times New Roman" panose="02020603050405020304" charset="0"/>
                <a:sym typeface="+mn-ea"/>
              </a:rPr>
              <a:t>     </a:t>
            </a:r>
            <a:endParaRPr lang="ru-RU" altLang="en-US" sz="1800" dirty="0">
              <a:latin typeface="Times New Roman" panose="02020603050405020304" charset="0"/>
              <a:ea typeface="Microsoft Sans Serif" panose="020B0604020202020204" pitchFamily="3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Изображение 2" descr="SBD79A6ilmM"/>
          <p:cNvPicPr>
            <a:picLocks noChangeAspect="1"/>
          </p:cNvPicPr>
          <p:nvPr/>
        </p:nvPicPr>
        <p:blipFill>
          <a:blip r:embed="rId2" cstate="print"/>
          <a:srcRect l="16825" t="6412" r="31552" b="6196"/>
          <a:stretch>
            <a:fillRect/>
          </a:stretch>
        </p:blipFill>
        <p:spPr>
          <a:xfrm>
            <a:off x="794054" y="3951601"/>
            <a:ext cx="2509404" cy="2650498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470752" y="4032877"/>
            <a:ext cx="5518263" cy="2152331"/>
          </a:xfrm>
          <a:prstGeom prst="rect">
            <a:avLst/>
          </a:prstGeom>
          <a:noFill/>
        </p:spPr>
        <p:txBody>
          <a:bodyPr wrap="square" lIns="104927" tIns="52464" rIns="104927" bIns="52464" rtlCol="0" anchor="t">
            <a:noAutofit/>
          </a:bodyPr>
          <a:lstStyle/>
          <a:p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 pitchFamily="34" charset="0"/>
                <a:cs typeface="Times New Roman" panose="02020603050405020304" charset="0"/>
                <a:sym typeface="+mn-ea"/>
              </a:rPr>
              <a:t>Методист МАУ «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 pitchFamily="34" charset="0"/>
                <a:cs typeface="Times New Roman" panose="02020603050405020304" charset="0"/>
                <a:sym typeface="+mn-ea"/>
              </a:rPr>
              <a:t>Голышмановский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 pitchFamily="34" charset="0"/>
                <a:cs typeface="Times New Roman" panose="02020603050405020304" charset="0"/>
                <a:sym typeface="+mn-ea"/>
              </a:rPr>
              <a:t> центр культуры                      и досуга«Юность» 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 pitchFamily="34" charset="0"/>
                <a:cs typeface="Times New Roman" panose="02020603050405020304" charset="0"/>
                <a:sym typeface="+mn-ea"/>
              </a:rPr>
              <a:t>Канонерова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Microsoft Sans Serif" panose="020B0604020202020204" pitchFamily="34" charset="0"/>
                <a:cs typeface="Times New Roman" panose="02020603050405020304" charset="0"/>
                <a:sym typeface="+mn-ea"/>
              </a:rPr>
              <a:t> Ирина Олеговна окажет содействие инициативной группе «Театральные фантазии» в реализации идеи по организации театральных постановок. </a:t>
            </a:r>
            <a:endParaRPr lang="ru-RU" alt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Microsoft Sans Serif" panose="020B0604020202020204" pitchFamily="3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Изображение 2"/>
          <p:cNvPicPr/>
          <p:nvPr/>
        </p:nvPicPr>
        <p:blipFill>
          <a:blip r:embed="rId3" cstate="print"/>
          <a:srcRect l="18959" b="9072"/>
          <a:stretch>
            <a:fillRect/>
          </a:stretch>
        </p:blipFill>
        <p:spPr>
          <a:xfrm>
            <a:off x="7318505" y="1350779"/>
            <a:ext cx="2968871" cy="2356995"/>
          </a:xfrm>
          <a:prstGeom prst="rect">
            <a:avLst/>
          </a:prstGeom>
          <a:ln w="19050">
            <a:solidFill>
              <a:srgbClr val="002060"/>
            </a:solidFill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2"/>
          <p:cNvSpPr/>
          <p:nvPr/>
        </p:nvSpPr>
        <p:spPr>
          <a:xfrm>
            <a:off x="537738" y="131162"/>
            <a:ext cx="7428735" cy="939629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537738" y="131162"/>
            <a:ext cx="6816497" cy="1031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275" tIns="51638" rIns="103275" bIns="51638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КОМАНДА ПРОЕКТА И ПОЧЕМУ 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</a:rPr>
              <a:t>ВАМ МОЖНО ДОВЕРЯТЬ?</a:t>
            </a:r>
          </a:p>
        </p:txBody>
      </p:sp>
      <p:pic>
        <p:nvPicPr>
          <p:cNvPr id="3" name="Изображение 2" descr="29ZEdq-56xw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5826913" y="1216801"/>
            <a:ext cx="1254702" cy="1612767"/>
          </a:xfrm>
          <a:prstGeom prst="rect">
            <a:avLst/>
          </a:prstGeom>
        </p:spPr>
      </p:pic>
      <p:pic>
        <p:nvPicPr>
          <p:cNvPr id="4" name="Изображение 3" descr="tXHAWs5i7hU"/>
          <p:cNvPicPr>
            <a:picLocks noChangeAspect="1"/>
          </p:cNvPicPr>
          <p:nvPr/>
        </p:nvPicPr>
        <p:blipFill>
          <a:blip r:embed="rId3" cstate="print">
            <a:lum bright="30000" contrast="20000"/>
          </a:blip>
          <a:srcRect l="23301" t="33583" r="36315" b="33644"/>
          <a:stretch>
            <a:fillRect/>
          </a:stretch>
        </p:blipFill>
        <p:spPr>
          <a:xfrm>
            <a:off x="7870640" y="1120982"/>
            <a:ext cx="1355038" cy="1581816"/>
          </a:xfrm>
          <a:prstGeom prst="rect">
            <a:avLst/>
          </a:prstGeom>
        </p:spPr>
      </p:pic>
      <p:pic>
        <p:nvPicPr>
          <p:cNvPr id="3073" name="Picture 1" descr="C:\Users\User\Desktop\1\Слайд1.JPG"/>
          <p:cNvPicPr>
            <a:picLocks noChangeAspect="1" noChangeArrowheads="1"/>
          </p:cNvPicPr>
          <p:nvPr/>
        </p:nvPicPr>
        <p:blipFill>
          <a:blip r:embed="rId4" cstate="print"/>
          <a:srcRect l="3995" t="1061" r="80642" b="68868"/>
          <a:stretch>
            <a:fillRect/>
          </a:stretch>
        </p:blipFill>
        <p:spPr bwMode="auto">
          <a:xfrm>
            <a:off x="3873916" y="1188227"/>
            <a:ext cx="1171055" cy="1669915"/>
          </a:xfrm>
          <a:prstGeom prst="rect">
            <a:avLst/>
          </a:prstGeom>
          <a:noFill/>
        </p:spPr>
      </p:pic>
      <p:sp>
        <p:nvSpPr>
          <p:cNvPr id="10" name="Текстовое поле 9"/>
          <p:cNvSpPr txBox="1"/>
          <p:nvPr/>
        </p:nvSpPr>
        <p:spPr>
          <a:xfrm>
            <a:off x="3305412" y="2904578"/>
            <a:ext cx="2308064" cy="4688827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algn="ctr" defTabSz="306038">
              <a:spcBef>
                <a:spcPct val="0"/>
              </a:spcBef>
              <a:spcAft>
                <a:spcPct val="0"/>
              </a:spcAft>
            </a:pP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Мельниченко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Татьяна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Николаевна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–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старший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воспитатель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отделения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МА ДОУ ГЦРР –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детский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сад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№4 «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Ёлочка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» ЦРР –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детский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сад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№3 «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Вишенка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».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  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Куратор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проекта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, 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 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курирует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деятельность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команды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.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Оказывает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помощь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в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реализации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проекта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,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работающей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команде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надпроектом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.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Являлась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руководителем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трёх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проектов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 «</a:t>
            </a:r>
            <a:r>
              <a:rPr sz="1400" i="1" dirty="0" err="1">
                <a:solidFill>
                  <a:srgbClr val="000000"/>
                </a:solidFill>
                <a:latin typeface="Times New Roman" panose="02020603050405020304"/>
                <a:ea typeface="Arial" panose="020B0604020202020204"/>
              </a:rPr>
              <a:t>Оздоровительная</a:t>
            </a:r>
            <a:r>
              <a:rPr sz="1400" i="1" dirty="0">
                <a:solidFill>
                  <a:srgbClr val="000000"/>
                </a:solidFill>
                <a:latin typeface="Times New Roman" panose="02020603050405020304"/>
                <a:ea typeface="Arial" panose="020B0604020202020204"/>
              </a:rPr>
              <a:t> </a:t>
            </a:r>
            <a:r>
              <a:rPr sz="1400" i="1" dirty="0" err="1">
                <a:solidFill>
                  <a:srgbClr val="000000"/>
                </a:solidFill>
                <a:latin typeface="Times New Roman" panose="02020603050405020304"/>
                <a:ea typeface="Arial" panose="020B0604020202020204"/>
              </a:rPr>
              <a:t>зона</a:t>
            </a:r>
            <a:r>
              <a:rPr sz="1400" i="1" dirty="0">
                <a:solidFill>
                  <a:srgbClr val="000000"/>
                </a:solidFill>
                <a:latin typeface="Times New Roman" panose="02020603050405020304"/>
                <a:ea typeface="Arial" panose="020B0604020202020204"/>
              </a:rPr>
              <a:t> </a:t>
            </a:r>
            <a:r>
              <a:rPr sz="1400" i="1" dirty="0" err="1">
                <a:solidFill>
                  <a:srgbClr val="000000"/>
                </a:solidFill>
                <a:latin typeface="Times New Roman" panose="02020603050405020304"/>
                <a:ea typeface="Arial" panose="020B0604020202020204"/>
              </a:rPr>
              <a:t>дошколят</a:t>
            </a:r>
            <a:r>
              <a:rPr sz="1400" i="1" dirty="0">
                <a:solidFill>
                  <a:srgbClr val="000000"/>
                </a:solidFill>
                <a:latin typeface="Times New Roman" panose="02020603050405020304"/>
                <a:ea typeface="Arial" panose="020B0604020202020204"/>
              </a:rPr>
              <a:t>» в 2020 </a:t>
            </a:r>
            <a:r>
              <a:rPr sz="1400" i="1" dirty="0" err="1">
                <a:solidFill>
                  <a:srgbClr val="000000"/>
                </a:solidFill>
                <a:latin typeface="Times New Roman" panose="02020603050405020304"/>
                <a:ea typeface="Arial" panose="020B0604020202020204"/>
              </a:rPr>
              <a:t>году</a:t>
            </a:r>
            <a:r>
              <a:rPr sz="1400" i="1" dirty="0">
                <a:solidFill>
                  <a:srgbClr val="000000"/>
                </a:solidFill>
                <a:latin typeface="Times New Roman" panose="02020603050405020304"/>
                <a:ea typeface="Arial" panose="020B0604020202020204"/>
              </a:rPr>
              <a:t> и «</a:t>
            </a:r>
            <a:r>
              <a:rPr sz="1400" i="1" dirty="0" err="1">
                <a:latin typeface="Times New Roman" panose="02020603050405020304"/>
                <a:ea typeface="Microsoft Sans Serif" panose="020B0604020202020204"/>
              </a:rPr>
              <a:t>Удивительный</a:t>
            </a:r>
            <a:r>
              <a:rPr sz="1400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i="1" dirty="0" err="1">
                <a:latin typeface="Times New Roman" panose="02020603050405020304"/>
                <a:ea typeface="Microsoft Sans Serif" panose="020B0604020202020204"/>
              </a:rPr>
              <a:t>мир</a:t>
            </a:r>
            <a:r>
              <a:rPr sz="1400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i="1" dirty="0" err="1">
                <a:latin typeface="Times New Roman" panose="02020603050405020304"/>
                <a:ea typeface="Microsoft Sans Serif" panose="020B0604020202020204"/>
              </a:rPr>
              <a:t>мультипликации</a:t>
            </a:r>
            <a:r>
              <a:rPr sz="1400" i="1" dirty="0">
                <a:latin typeface="Times New Roman" panose="02020603050405020304"/>
                <a:ea typeface="Microsoft Sans Serif" panose="020B0604020202020204"/>
              </a:rPr>
              <a:t>» в 2021 </a:t>
            </a:r>
            <a:r>
              <a:rPr sz="1400" i="1" dirty="0" err="1">
                <a:latin typeface="Times New Roman" panose="02020603050405020304"/>
                <a:ea typeface="Microsoft Sans Serif" panose="020B0604020202020204"/>
              </a:rPr>
              <a:t>году</a:t>
            </a:r>
            <a:r>
              <a:rPr sz="1400" i="1" dirty="0">
                <a:latin typeface="Times New Roman" panose="02020603050405020304"/>
                <a:ea typeface="Microsoft Sans Serif" panose="020B0604020202020204"/>
              </a:rPr>
              <a:t>, «</a:t>
            </a:r>
            <a:r>
              <a:rPr sz="1400" i="1" dirty="0" err="1">
                <a:latin typeface="Times New Roman" panose="02020603050405020304"/>
                <a:ea typeface="Microsoft Sans Serif" panose="020B0604020202020204"/>
              </a:rPr>
              <a:t>Чудеса</a:t>
            </a:r>
            <a:r>
              <a:rPr sz="1400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i="1" dirty="0" err="1">
                <a:latin typeface="Times New Roman" panose="02020603050405020304"/>
                <a:ea typeface="Microsoft Sans Serif" panose="020B0604020202020204"/>
              </a:rPr>
              <a:t>из</a:t>
            </a:r>
            <a:r>
              <a:rPr sz="1400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i="1" dirty="0" err="1">
                <a:latin typeface="Times New Roman" panose="02020603050405020304"/>
                <a:ea typeface="Microsoft Sans Serif" panose="020B0604020202020204"/>
              </a:rPr>
              <a:t>ваты</a:t>
            </a:r>
            <a:r>
              <a:rPr sz="1400" i="1" dirty="0">
                <a:latin typeface="Times New Roman" panose="02020603050405020304"/>
                <a:ea typeface="Microsoft Sans Serif" panose="020B0604020202020204"/>
              </a:rPr>
              <a:t>» 2023 г., «</a:t>
            </a:r>
            <a:r>
              <a:rPr sz="1400" i="1" dirty="0" err="1">
                <a:latin typeface="Times New Roman" panose="02020603050405020304"/>
                <a:ea typeface="Microsoft Sans Serif" panose="020B0604020202020204"/>
              </a:rPr>
              <a:t>Фетровые</a:t>
            </a:r>
            <a:r>
              <a:rPr sz="1400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i="1" dirty="0" err="1">
                <a:latin typeface="Times New Roman" panose="02020603050405020304"/>
                <a:ea typeface="Microsoft Sans Serif" panose="020B0604020202020204"/>
              </a:rPr>
              <a:t>истории</a:t>
            </a:r>
            <a:r>
              <a:rPr sz="1400" i="1" dirty="0">
                <a:latin typeface="Times New Roman" panose="02020603050405020304"/>
                <a:ea typeface="Microsoft Sans Serif" panose="020B0604020202020204"/>
              </a:rPr>
              <a:t>» 2024 г.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560910" y="3014934"/>
            <a:ext cx="2007523" cy="4199381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defTabSz="306038">
              <a:spcBef>
                <a:spcPct val="0"/>
              </a:spcBef>
              <a:spcAft>
                <a:spcPct val="0"/>
              </a:spcAft>
            </a:pP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Усольцева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Мария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Викторовна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 – </a:t>
            </a:r>
            <a:r>
              <a:rPr sz="1400" i="1" dirty="0" err="1">
                <a:latin typeface="Times New Roman" panose="02020603050405020304"/>
                <a:ea typeface="Microsoft Sans Serif" panose="020B0604020202020204"/>
              </a:rPr>
              <a:t>воспитатель</a:t>
            </a:r>
            <a:r>
              <a:rPr sz="1400" i="1" dirty="0">
                <a:latin typeface="Times New Roman" panose="02020603050405020304"/>
                <a:ea typeface="Microsoft Sans Serif" panose="020B0604020202020204"/>
              </a:rPr>
              <a:t> I </a:t>
            </a:r>
            <a:r>
              <a:rPr sz="1400" i="1" dirty="0" err="1">
                <a:latin typeface="Times New Roman" panose="02020603050405020304"/>
                <a:ea typeface="Microsoft Sans Serif" panose="020B0604020202020204"/>
              </a:rPr>
              <a:t>категории</a:t>
            </a:r>
            <a:r>
              <a:rPr sz="1400" i="1" dirty="0">
                <a:latin typeface="Times New Roman" panose="02020603050405020304"/>
                <a:ea typeface="Microsoft Sans Serif" panose="020B0604020202020204"/>
              </a:rPr>
              <a:t>,   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отделения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МА ДОУ ГЦРР –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детский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сад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№4 «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Ёлочка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» ЦРР –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детский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сад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№3 «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Вишенка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».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Соавтор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и</a:t>
            </a:r>
            <a:r>
              <a:rPr lang="ru-RU"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исполнитель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 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проекта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lang="ru-RU" sz="1400" b="1" i="1" dirty="0" err="1">
                <a:latin typeface="Times New Roman" panose="02020603050405020304"/>
                <a:ea typeface="Microsoft Sans Serif" panose="020B0604020202020204"/>
              </a:rPr>
              <a:t>редакто</a:t>
            </a:r>
            <a:r>
              <a:rPr lang="ru-RU" sz="1400" b="1" i="1" dirty="0">
                <a:latin typeface="Times New Roman" panose="02020603050405020304"/>
                <a:ea typeface="Microsoft Sans Serif" panose="020B0604020202020204"/>
              </a:rPr>
              <a:t> и сценарист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мероприятий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,  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театральной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студии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.</a:t>
            </a:r>
            <a:endParaRPr lang="ru-RU" sz="1400" b="1" i="1" dirty="0">
              <a:latin typeface="Times New Roman" panose="02020603050405020304"/>
              <a:ea typeface="Microsoft Sans Serif" panose="020B0604020202020204"/>
            </a:endParaRPr>
          </a:p>
          <a:p>
            <a:pPr defTabSz="306038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latin typeface="Times New Roman" panose="02020603050405020304"/>
                <a:ea typeface="Microsoft Sans Serif" panose="020B0604020202020204"/>
              </a:rPr>
              <a:t>Благодарность Комитета образования ГО2020. Руководитель театрального кружка «Сказочный мир»</a:t>
            </a:r>
            <a:endParaRPr sz="1400" i="1" dirty="0">
              <a:latin typeface="Times New Roman" panose="02020603050405020304"/>
              <a:ea typeface="Microsoft Sans Serif" panose="020B0604020202020204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7569445" y="2929178"/>
            <a:ext cx="2142372" cy="3122163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defTabSz="306038">
              <a:spcBef>
                <a:spcPct val="0"/>
              </a:spcBef>
              <a:spcAft>
                <a:spcPct val="0"/>
              </a:spcAft>
            </a:pP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Чернова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Анастасия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Сергеевна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 –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музыкальный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руководитель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 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отделения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МА ДОУ ГЦРР –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детский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сад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№4 «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Ёлочка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» ЦРР –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детский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сад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 №3 «</a:t>
            </a:r>
            <a:r>
              <a:rPr sz="1400" dirty="0" err="1">
                <a:latin typeface="Times New Roman" panose="02020603050405020304"/>
                <a:ea typeface="Microsoft Sans Serif" panose="020B0604020202020204"/>
              </a:rPr>
              <a:t>Вишенка</a:t>
            </a:r>
            <a:r>
              <a:rPr sz="1400" dirty="0">
                <a:latin typeface="Times New Roman" panose="02020603050405020304"/>
                <a:ea typeface="Microsoft Sans Serif" panose="020B0604020202020204"/>
              </a:rPr>
              <a:t>»  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сценарист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,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музыкальный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оформитель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постановок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, </a:t>
            </a:r>
            <a:r>
              <a:rPr sz="1400" b="1" i="1" dirty="0" err="1">
                <a:latin typeface="Times New Roman" panose="02020603050405020304"/>
                <a:ea typeface="Microsoft Sans Serif" panose="020B0604020202020204"/>
              </a:rPr>
              <a:t>спектаклей</a:t>
            </a:r>
            <a:r>
              <a:rPr sz="1400" b="1" i="1" dirty="0">
                <a:latin typeface="Times New Roman" panose="02020603050405020304"/>
                <a:ea typeface="Microsoft Sans Serif" panose="020B0604020202020204"/>
              </a:rPr>
              <a:t>  </a:t>
            </a:r>
            <a:r>
              <a:rPr sz="1400" i="1" dirty="0" err="1">
                <a:latin typeface="Times New Roman" panose="02020603050405020304"/>
                <a:ea typeface="Microsoft Sans Serif" panose="020B0604020202020204"/>
              </a:rPr>
              <a:t>проекта</a:t>
            </a:r>
            <a:r>
              <a:rPr lang="ru-RU" sz="1400" i="1" dirty="0">
                <a:latin typeface="Times New Roman" panose="02020603050405020304"/>
                <a:ea typeface="Microsoft Sans Serif" panose="020B0604020202020204"/>
              </a:rPr>
              <a:t>.</a:t>
            </a:r>
          </a:p>
          <a:p>
            <a:pPr defTabSz="306038">
              <a:spcBef>
                <a:spcPct val="0"/>
              </a:spcBef>
              <a:spcAft>
                <a:spcPct val="0"/>
              </a:spcAft>
            </a:pPr>
            <a:r>
              <a:rPr sz="1400" i="1" dirty="0">
                <a:latin typeface="Times New Roman" panose="02020603050405020304"/>
                <a:ea typeface="Microsoft Sans Serif" panose="020B0604020202020204"/>
              </a:rPr>
              <a:t> </a:t>
            </a:r>
            <a:r>
              <a:rPr lang="ru-RU" sz="1400" i="1" dirty="0">
                <a:latin typeface="Times New Roman" panose="02020603050405020304"/>
                <a:ea typeface="Microsoft Sans Serif" panose="020B0604020202020204"/>
              </a:rPr>
              <a:t>Молодой специалист</a:t>
            </a:r>
            <a:endParaRPr sz="1400" i="1" dirty="0">
              <a:latin typeface="Times New Roman" panose="02020603050405020304"/>
              <a:ea typeface="Microsoft Sans Serif" panose="020B0604020202020204"/>
            </a:endParaRPr>
          </a:p>
        </p:txBody>
      </p:sp>
      <p:pic>
        <p:nvPicPr>
          <p:cNvPr id="16" name="Изображение 1" descr="037"/>
          <p:cNvPicPr>
            <a:picLocks noChangeAspect="1"/>
          </p:cNvPicPr>
          <p:nvPr/>
        </p:nvPicPr>
        <p:blipFill>
          <a:blip r:embed="rId5" cstate="print"/>
          <a:srcRect l="24749" t="13250" r="31055" b="44750"/>
          <a:stretch>
            <a:fillRect/>
          </a:stretch>
        </p:blipFill>
        <p:spPr>
          <a:xfrm>
            <a:off x="877701" y="1188227"/>
            <a:ext cx="1171055" cy="16265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2976292"/>
            <a:ext cx="3304400" cy="4784156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r>
              <a:rPr lang="ru-RU" sz="1400" b="1" i="1" dirty="0" err="1"/>
              <a:t>Канонерова</a:t>
            </a:r>
            <a:r>
              <a:rPr lang="ru-RU" sz="1400" b="1" i="1" dirty="0"/>
              <a:t> Светлана Ивановна</a:t>
            </a:r>
            <a:r>
              <a:rPr lang="ru-RU" sz="1400" dirty="0"/>
              <a:t>-</a:t>
            </a:r>
            <a:r>
              <a:rPr lang="ru-RU" sz="1400" b="1" i="1" dirty="0"/>
              <a:t>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воспитатель высшей категории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отделения МА ДОУ ГЦРР детский сад №4 «Ёлочка» ЦРР – детский сад №3 «Вишенка».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Руководитель проекта,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управляет деятельностью команды, работающей над проектом. Составляет план действий и мероприятий, контролирует их выполнение, пишет отчеты при реализации проекта, решает возникающие проблемы и не допускает провала заданий из-за непредвиденных ситуаций. Была членом творческой группы в реализации проекта 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Оздоровительная зона дошколят» в 2020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году. ».  Почетная грамота Департамента образования и науки Тюменской области 2015. Благодарственное письмо Правительство ТО 2023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</TotalTime>
  <Words>1056</Words>
  <Application>Microsoft Office PowerPoint</Application>
  <PresentationFormat>Произвольный</PresentationFormat>
  <Paragraphs>111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Светлана</cp:lastModifiedBy>
  <cp:revision>108</cp:revision>
  <cp:lastPrinted>2007-04-25T18:38:36Z</cp:lastPrinted>
  <dcterms:created xsi:type="dcterms:W3CDTF">2017-01-17T06:03:00Z</dcterms:created>
  <dcterms:modified xsi:type="dcterms:W3CDTF">2007-04-25T19:29:26Z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10</vt:i4>
  </property>
  <property fmtid="{D5CDD505-2E9C-101B-9397-08002B2CF9AE}" pid="13" name="ICV">
    <vt:lpwstr>52AF1C4CC7EB4066840FCD7C33985B07_12</vt:lpwstr>
  </property>
  <property fmtid="{D5CDD505-2E9C-101B-9397-08002B2CF9AE}" pid="14" name="KSOProductBuildVer">
    <vt:lpwstr>1049-12.2.0.20323</vt:lpwstr>
  </property>
</Properties>
</file>