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notesMasterIdLst>
    <p:notesMasterId r:id="rId18"/>
  </p:notesMasterIdLst>
  <p:sldIdLst>
    <p:sldId id="256" r:id="rId2"/>
    <p:sldId id="257" r:id="rId3"/>
    <p:sldId id="259" r:id="rId4"/>
    <p:sldId id="265" r:id="rId5"/>
    <p:sldId id="264" r:id="rId6"/>
    <p:sldId id="272" r:id="rId7"/>
    <p:sldId id="275" r:id="rId8"/>
    <p:sldId id="260" r:id="rId9"/>
    <p:sldId id="261" r:id="rId10"/>
    <p:sldId id="276" r:id="rId11"/>
    <p:sldId id="270" r:id="rId12"/>
    <p:sldId id="278" r:id="rId13"/>
    <p:sldId id="266" r:id="rId14"/>
    <p:sldId id="258" r:id="rId15"/>
    <p:sldId id="271" r:id="rId16"/>
    <p:sldId id="27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81A466-E5E7-4FF2-B42C-1D3C115039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1B03A044-44A6-457A-A6E3-5B5C41CC3D42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endParaRPr lang="ru-RU" dirty="0" smtClean="0"/>
        </a:p>
        <a:p>
          <a:r>
            <a: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rPr>
            <a:t>Аналитический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ABE11F13-4A81-456D-811F-CD15009BCB68}" type="parTrans" cxnId="{2C89C0A0-4946-49B6-BD73-E9F63D3F9172}">
      <dgm:prSet/>
      <dgm:spPr/>
      <dgm:t>
        <a:bodyPr/>
        <a:lstStyle/>
        <a:p>
          <a:endParaRPr lang="ru-RU"/>
        </a:p>
      </dgm:t>
    </dgm:pt>
    <dgm:pt modelId="{530F6A91-C91A-4FFC-8360-4D959E31B5A1}" type="sibTrans" cxnId="{2C89C0A0-4946-49B6-BD73-E9F63D3F9172}">
      <dgm:prSet/>
      <dgm:spPr/>
      <dgm:t>
        <a:bodyPr/>
        <a:lstStyle/>
        <a:p>
          <a:endParaRPr lang="ru-RU"/>
        </a:p>
      </dgm:t>
    </dgm:pt>
    <dgm:pt modelId="{6D44E347-A662-4417-BC6F-54DF80A76249}">
      <dgm:prSet phldrT="[Текст]" custT="1"/>
      <dgm:spPr>
        <a:solidFill>
          <a:srgbClr val="FFC000">
            <a:alpha val="90000"/>
          </a:srgb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Реализационный</a:t>
          </a:r>
        </a:p>
      </dgm:t>
    </dgm:pt>
    <dgm:pt modelId="{7A58261A-67BD-4992-B495-0BE926DF5F7B}" type="parTrans" cxnId="{DAF121CC-17F2-43D5-92D7-4FE7C3FE1373}">
      <dgm:prSet/>
      <dgm:spPr/>
      <dgm:t>
        <a:bodyPr/>
        <a:lstStyle/>
        <a:p>
          <a:endParaRPr lang="ru-RU"/>
        </a:p>
      </dgm:t>
    </dgm:pt>
    <dgm:pt modelId="{EE87C10C-F10A-4E1A-9F63-CB6DA7C654B7}" type="sibTrans" cxnId="{DAF121CC-17F2-43D5-92D7-4FE7C3FE1373}">
      <dgm:prSet/>
      <dgm:spPr/>
      <dgm:t>
        <a:bodyPr/>
        <a:lstStyle/>
        <a:p>
          <a:endParaRPr lang="ru-RU"/>
        </a:p>
      </dgm:t>
    </dgm:pt>
    <dgm:pt modelId="{32EDA3B5-9FF1-4D7B-8E3A-AC18F3C8B532}">
      <dgm:prSet phldrT="[Текст]"/>
      <dgm:spPr>
        <a:solidFill>
          <a:srgbClr val="7030A0">
            <a:alpha val="90000"/>
          </a:srgb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Подготовительный</a:t>
          </a:r>
        </a:p>
      </dgm:t>
    </dgm:pt>
    <dgm:pt modelId="{DCECD767-D2F2-473F-B5CF-C480C151A3E7}" type="parTrans" cxnId="{3C304333-B43B-40C5-A9D5-21D2A754D264}">
      <dgm:prSet/>
      <dgm:spPr/>
      <dgm:t>
        <a:bodyPr/>
        <a:lstStyle/>
        <a:p>
          <a:endParaRPr lang="ru-RU"/>
        </a:p>
      </dgm:t>
    </dgm:pt>
    <dgm:pt modelId="{430A462A-C577-430B-9F3C-2B2515D8242D}" type="sibTrans" cxnId="{3C304333-B43B-40C5-A9D5-21D2A754D264}">
      <dgm:prSet/>
      <dgm:spPr/>
      <dgm:t>
        <a:bodyPr/>
        <a:lstStyle/>
        <a:p>
          <a:endParaRPr lang="ru-RU"/>
        </a:p>
      </dgm:t>
    </dgm:pt>
    <dgm:pt modelId="{84A832C2-A35C-4D89-A508-B35E96999DC6}" type="pres">
      <dgm:prSet presAssocID="{FB81A466-E5E7-4FF2-B42C-1D3C11503942}" presName="compositeShape" presStyleCnt="0">
        <dgm:presLayoutVars>
          <dgm:dir/>
          <dgm:resizeHandles/>
        </dgm:presLayoutVars>
      </dgm:prSet>
      <dgm:spPr/>
    </dgm:pt>
    <dgm:pt modelId="{0EA4CD6A-E36D-4810-8C1D-F6CABB3F67D6}" type="pres">
      <dgm:prSet presAssocID="{FB81A466-E5E7-4FF2-B42C-1D3C11503942}" presName="pyramid" presStyleLbl="node1" presStyleIdx="0" presStyleCnt="1" custScaleX="128306"/>
      <dgm:spPr/>
    </dgm:pt>
    <dgm:pt modelId="{CC7FD1B8-FC1B-406F-82D9-4CE3C50546E8}" type="pres">
      <dgm:prSet presAssocID="{FB81A466-E5E7-4FF2-B42C-1D3C11503942}" presName="theList" presStyleCnt="0"/>
      <dgm:spPr/>
    </dgm:pt>
    <dgm:pt modelId="{1A644C5B-E642-4E5F-94D7-E6AF735B156B}" type="pres">
      <dgm:prSet presAssocID="{1B03A044-44A6-457A-A6E3-5B5C41CC3D42}" presName="aNode" presStyleLbl="fgAcc1" presStyleIdx="0" presStyleCnt="3" custScaleX="121143" custScaleY="142443" custLinFactNeighborX="290" custLinFactNeighborY="-201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841EB-607D-47DA-8AAB-FA8B5B12FD3C}" type="pres">
      <dgm:prSet presAssocID="{1B03A044-44A6-457A-A6E3-5B5C41CC3D42}" presName="aSpace" presStyleCnt="0"/>
      <dgm:spPr/>
    </dgm:pt>
    <dgm:pt modelId="{DBD82758-9735-453E-A2BA-BA88B7BF5BD2}" type="pres">
      <dgm:prSet presAssocID="{6D44E347-A662-4417-BC6F-54DF80A76249}" presName="aNode" presStyleLbl="fgAcc1" presStyleIdx="1" presStyleCnt="3" custScaleX="121325" custScaleY="1298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9679C0-65FB-4412-985B-386BEE4E034D}" type="pres">
      <dgm:prSet presAssocID="{6D44E347-A662-4417-BC6F-54DF80A76249}" presName="aSpace" presStyleCnt="0"/>
      <dgm:spPr/>
    </dgm:pt>
    <dgm:pt modelId="{D3521E22-D409-424F-9C97-25F0EE9865F6}" type="pres">
      <dgm:prSet presAssocID="{32EDA3B5-9FF1-4D7B-8E3A-AC18F3C8B532}" presName="aNode" presStyleLbl="fgAcc1" presStyleIdx="2" presStyleCnt="3" custScaleX="121325" custScaleY="1415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4D8F46-339B-4ABE-8BB6-2EE1EAFFA50A}" type="pres">
      <dgm:prSet presAssocID="{32EDA3B5-9FF1-4D7B-8E3A-AC18F3C8B532}" presName="aSpace" presStyleCnt="0"/>
      <dgm:spPr/>
    </dgm:pt>
  </dgm:ptLst>
  <dgm:cxnLst>
    <dgm:cxn modelId="{C1612FF5-916F-4679-A4B2-AB7C19DAF279}" type="presOf" srcId="{FB81A466-E5E7-4FF2-B42C-1D3C11503942}" destId="{84A832C2-A35C-4D89-A508-B35E96999DC6}" srcOrd="0" destOrd="0" presId="urn:microsoft.com/office/officeart/2005/8/layout/pyramid2"/>
    <dgm:cxn modelId="{8BF76D93-49E1-4558-8147-06131FC48CA5}" type="presOf" srcId="{32EDA3B5-9FF1-4D7B-8E3A-AC18F3C8B532}" destId="{D3521E22-D409-424F-9C97-25F0EE9865F6}" srcOrd="0" destOrd="0" presId="urn:microsoft.com/office/officeart/2005/8/layout/pyramid2"/>
    <dgm:cxn modelId="{99E3A99A-4BED-42D7-97C7-71DD339D476C}" type="presOf" srcId="{1B03A044-44A6-457A-A6E3-5B5C41CC3D42}" destId="{1A644C5B-E642-4E5F-94D7-E6AF735B156B}" srcOrd="0" destOrd="0" presId="urn:microsoft.com/office/officeart/2005/8/layout/pyramid2"/>
    <dgm:cxn modelId="{DAF121CC-17F2-43D5-92D7-4FE7C3FE1373}" srcId="{FB81A466-E5E7-4FF2-B42C-1D3C11503942}" destId="{6D44E347-A662-4417-BC6F-54DF80A76249}" srcOrd="1" destOrd="0" parTransId="{7A58261A-67BD-4992-B495-0BE926DF5F7B}" sibTransId="{EE87C10C-F10A-4E1A-9F63-CB6DA7C654B7}"/>
    <dgm:cxn modelId="{81BF7628-7A87-4CD9-8867-FECE6E48D120}" type="presOf" srcId="{6D44E347-A662-4417-BC6F-54DF80A76249}" destId="{DBD82758-9735-453E-A2BA-BA88B7BF5BD2}" srcOrd="0" destOrd="0" presId="urn:microsoft.com/office/officeart/2005/8/layout/pyramid2"/>
    <dgm:cxn modelId="{2C89C0A0-4946-49B6-BD73-E9F63D3F9172}" srcId="{FB81A466-E5E7-4FF2-B42C-1D3C11503942}" destId="{1B03A044-44A6-457A-A6E3-5B5C41CC3D42}" srcOrd="0" destOrd="0" parTransId="{ABE11F13-4A81-456D-811F-CD15009BCB68}" sibTransId="{530F6A91-C91A-4FFC-8360-4D959E31B5A1}"/>
    <dgm:cxn modelId="{3C304333-B43B-40C5-A9D5-21D2A754D264}" srcId="{FB81A466-E5E7-4FF2-B42C-1D3C11503942}" destId="{32EDA3B5-9FF1-4D7B-8E3A-AC18F3C8B532}" srcOrd="2" destOrd="0" parTransId="{DCECD767-D2F2-473F-B5CF-C480C151A3E7}" sibTransId="{430A462A-C577-430B-9F3C-2B2515D8242D}"/>
    <dgm:cxn modelId="{A44EE7AC-93F2-467E-9BAE-5112C47A0365}" type="presParOf" srcId="{84A832C2-A35C-4D89-A508-B35E96999DC6}" destId="{0EA4CD6A-E36D-4810-8C1D-F6CABB3F67D6}" srcOrd="0" destOrd="0" presId="urn:microsoft.com/office/officeart/2005/8/layout/pyramid2"/>
    <dgm:cxn modelId="{0F3945B2-45F9-41E7-9FBB-E60E606128F4}" type="presParOf" srcId="{84A832C2-A35C-4D89-A508-B35E96999DC6}" destId="{CC7FD1B8-FC1B-406F-82D9-4CE3C50546E8}" srcOrd="1" destOrd="0" presId="urn:microsoft.com/office/officeart/2005/8/layout/pyramid2"/>
    <dgm:cxn modelId="{A34B1417-D393-4060-A88E-27B02EE4060E}" type="presParOf" srcId="{CC7FD1B8-FC1B-406F-82D9-4CE3C50546E8}" destId="{1A644C5B-E642-4E5F-94D7-E6AF735B156B}" srcOrd="0" destOrd="0" presId="urn:microsoft.com/office/officeart/2005/8/layout/pyramid2"/>
    <dgm:cxn modelId="{9CBA26E1-36DB-4103-90AD-DDE4FA213D7F}" type="presParOf" srcId="{CC7FD1B8-FC1B-406F-82D9-4CE3C50546E8}" destId="{5B4841EB-607D-47DA-8AAB-FA8B5B12FD3C}" srcOrd="1" destOrd="0" presId="urn:microsoft.com/office/officeart/2005/8/layout/pyramid2"/>
    <dgm:cxn modelId="{A43B87BC-A97E-48F3-9035-5BCE0C6C70AF}" type="presParOf" srcId="{CC7FD1B8-FC1B-406F-82D9-4CE3C50546E8}" destId="{DBD82758-9735-453E-A2BA-BA88B7BF5BD2}" srcOrd="2" destOrd="0" presId="urn:microsoft.com/office/officeart/2005/8/layout/pyramid2"/>
    <dgm:cxn modelId="{29E4F736-E3E5-451F-90EF-B2D66F21B0DA}" type="presParOf" srcId="{CC7FD1B8-FC1B-406F-82D9-4CE3C50546E8}" destId="{5D9679C0-65FB-4412-985B-386BEE4E034D}" srcOrd="3" destOrd="0" presId="urn:microsoft.com/office/officeart/2005/8/layout/pyramid2"/>
    <dgm:cxn modelId="{C9D693BE-1366-44E5-91CD-04440007924C}" type="presParOf" srcId="{CC7FD1B8-FC1B-406F-82D9-4CE3C50546E8}" destId="{D3521E22-D409-424F-9C97-25F0EE9865F6}" srcOrd="4" destOrd="0" presId="urn:microsoft.com/office/officeart/2005/8/layout/pyramid2"/>
    <dgm:cxn modelId="{79D3AE64-E667-4537-8D5F-C24DC5AE5B14}" type="presParOf" srcId="{CC7FD1B8-FC1B-406F-82D9-4CE3C50546E8}" destId="{ED4D8F46-339B-4ABE-8BB6-2EE1EAFFA50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6FA79C-C50F-4A96-9294-088C57C4F93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7D0973-138D-4E59-9154-FA8D9944D31F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Составление аналитической справки </a:t>
          </a:r>
        </a:p>
        <a:p>
          <a:pPr defTabSz="2355850">
            <a:lnSpc>
              <a:spcPct val="90000"/>
            </a:lnSpc>
            <a:spcBef>
              <a:spcPct val="0"/>
            </a:spcBef>
          </a:pP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96634E-F254-4970-8DC1-5DB1086C7DAF}" type="parTrans" cxnId="{8646EB8B-ADE0-4808-B580-80CFF8E1AE58}">
      <dgm:prSet/>
      <dgm:spPr/>
      <dgm:t>
        <a:bodyPr/>
        <a:lstStyle/>
        <a:p>
          <a:endParaRPr lang="ru-RU"/>
        </a:p>
      </dgm:t>
    </dgm:pt>
    <dgm:pt modelId="{8AA2E26D-EA9B-437D-BA0D-907AEC945269}" type="sibTrans" cxnId="{8646EB8B-ADE0-4808-B580-80CFF8E1AE58}">
      <dgm:prSet/>
      <dgm:spPr/>
      <dgm:t>
        <a:bodyPr/>
        <a:lstStyle/>
        <a:p>
          <a:endParaRPr lang="ru-RU"/>
        </a:p>
      </dgm:t>
    </dgm:pt>
    <dgm:pt modelId="{6016CA41-AB8B-4112-856F-EF4238638514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Вынесение итогов контроля на заседание педсовета</a:t>
          </a:r>
        </a:p>
      </dgm:t>
    </dgm:pt>
    <dgm:pt modelId="{459CEBAC-5686-4A5D-BDD8-67CDC7B8953F}" type="parTrans" cxnId="{C0BEBA36-C5B0-4E1C-BCA9-13D51698B29E}">
      <dgm:prSet/>
      <dgm:spPr/>
      <dgm:t>
        <a:bodyPr/>
        <a:lstStyle/>
        <a:p>
          <a:endParaRPr lang="ru-RU"/>
        </a:p>
      </dgm:t>
    </dgm:pt>
    <dgm:pt modelId="{DCAC4C93-9362-4AD1-8F30-8160A280B2AA}" type="sibTrans" cxnId="{C0BEBA36-C5B0-4E1C-BCA9-13D51698B29E}">
      <dgm:prSet/>
      <dgm:spPr/>
      <dgm:t>
        <a:bodyPr/>
        <a:lstStyle/>
        <a:p>
          <a:endParaRPr lang="ru-RU"/>
        </a:p>
      </dgm:t>
    </dgm:pt>
    <dgm:pt modelId="{F9D97F38-C064-4152-8D71-23FDF7C60887}">
      <dgm:prSet phldrT="[Текст]" custT="1"/>
      <dgm:spPr>
        <a:solidFill>
          <a:srgbClr val="7030A0">
            <a:alpha val="86000"/>
          </a:srgb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Издание приказа об итогах тематического контроля</a:t>
          </a:r>
        </a:p>
      </dgm:t>
    </dgm:pt>
    <dgm:pt modelId="{644A2748-0BD6-4D77-B510-B16670FA00C6}" type="parTrans" cxnId="{9114B671-B0AD-499C-81A5-EAA5265A4BCA}">
      <dgm:prSet/>
      <dgm:spPr/>
      <dgm:t>
        <a:bodyPr/>
        <a:lstStyle/>
        <a:p>
          <a:endParaRPr lang="ru-RU"/>
        </a:p>
      </dgm:t>
    </dgm:pt>
    <dgm:pt modelId="{0A1DEF94-2723-43CB-BDA8-EAEF402E4B4C}" type="sibTrans" cxnId="{9114B671-B0AD-499C-81A5-EAA5265A4BCA}">
      <dgm:prSet/>
      <dgm:spPr/>
      <dgm:t>
        <a:bodyPr/>
        <a:lstStyle/>
        <a:p>
          <a:endParaRPr lang="ru-RU"/>
        </a:p>
      </dgm:t>
    </dgm:pt>
    <dgm:pt modelId="{9C150676-8BAD-4C0E-B869-738B2A9E3CFA}" type="pres">
      <dgm:prSet presAssocID="{DD6FA79C-C50F-4A96-9294-088C57C4F93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89E47F-D0E5-4949-8E77-099315031CE1}" type="pres">
      <dgm:prSet presAssocID="{B27D0973-138D-4E59-9154-FA8D9944D31F}" presName="horFlow" presStyleCnt="0"/>
      <dgm:spPr/>
    </dgm:pt>
    <dgm:pt modelId="{2BFF5C6E-1BBE-4A3B-8E39-B915816664DB}" type="pres">
      <dgm:prSet presAssocID="{B27D0973-138D-4E59-9154-FA8D9944D31F}" presName="bigChev" presStyleLbl="node1" presStyleIdx="0" presStyleCnt="3" custScaleX="2000000" custScaleY="854319" custLinFactNeighborX="53678" custLinFactNeighborY="-528"/>
      <dgm:spPr/>
      <dgm:t>
        <a:bodyPr/>
        <a:lstStyle/>
        <a:p>
          <a:endParaRPr lang="ru-RU"/>
        </a:p>
      </dgm:t>
    </dgm:pt>
    <dgm:pt modelId="{97121F5A-4D44-4EFC-8DC3-91ABE6120B19}" type="pres">
      <dgm:prSet presAssocID="{B27D0973-138D-4E59-9154-FA8D9944D31F}" presName="vSp" presStyleCnt="0"/>
      <dgm:spPr/>
    </dgm:pt>
    <dgm:pt modelId="{39A2BACA-AA62-4BE8-A3CA-3881AF7F8066}" type="pres">
      <dgm:prSet presAssocID="{6016CA41-AB8B-4112-856F-EF4238638514}" presName="horFlow" presStyleCnt="0"/>
      <dgm:spPr/>
    </dgm:pt>
    <dgm:pt modelId="{ABAD324E-65E6-48EC-9F7B-63C637E5ECA4}" type="pres">
      <dgm:prSet presAssocID="{6016CA41-AB8B-4112-856F-EF4238638514}" presName="bigChev" presStyleLbl="node1" presStyleIdx="1" presStyleCnt="3" custScaleX="2000000" custScaleY="939159"/>
      <dgm:spPr/>
      <dgm:t>
        <a:bodyPr/>
        <a:lstStyle/>
        <a:p>
          <a:endParaRPr lang="ru-RU"/>
        </a:p>
      </dgm:t>
    </dgm:pt>
    <dgm:pt modelId="{BF3F096C-D862-42C4-BD15-8D2CB63F8912}" type="pres">
      <dgm:prSet presAssocID="{6016CA41-AB8B-4112-856F-EF4238638514}" presName="vSp" presStyleCnt="0"/>
      <dgm:spPr/>
    </dgm:pt>
    <dgm:pt modelId="{8A2757F4-1482-4F26-8AA6-E9215488EE5A}" type="pres">
      <dgm:prSet presAssocID="{F9D97F38-C064-4152-8D71-23FDF7C60887}" presName="horFlow" presStyleCnt="0"/>
      <dgm:spPr/>
    </dgm:pt>
    <dgm:pt modelId="{FD26A7AB-ABFA-4187-9A89-58F5B929A434}" type="pres">
      <dgm:prSet presAssocID="{F9D97F38-C064-4152-8D71-23FDF7C60887}" presName="bigChev" presStyleLbl="node1" presStyleIdx="2" presStyleCnt="3" custScaleX="2000000" custScaleY="959170" custLinFactX="-2075" custLinFactY="100000" custLinFactNeighborX="-100000" custLinFactNeighborY="112743"/>
      <dgm:spPr/>
      <dgm:t>
        <a:bodyPr/>
        <a:lstStyle/>
        <a:p>
          <a:endParaRPr lang="ru-RU"/>
        </a:p>
      </dgm:t>
    </dgm:pt>
  </dgm:ptLst>
  <dgm:cxnLst>
    <dgm:cxn modelId="{C0BEBA36-C5B0-4E1C-BCA9-13D51698B29E}" srcId="{DD6FA79C-C50F-4A96-9294-088C57C4F93B}" destId="{6016CA41-AB8B-4112-856F-EF4238638514}" srcOrd="1" destOrd="0" parTransId="{459CEBAC-5686-4A5D-BDD8-67CDC7B8953F}" sibTransId="{DCAC4C93-9362-4AD1-8F30-8160A280B2AA}"/>
    <dgm:cxn modelId="{8646EB8B-ADE0-4808-B580-80CFF8E1AE58}" srcId="{DD6FA79C-C50F-4A96-9294-088C57C4F93B}" destId="{B27D0973-138D-4E59-9154-FA8D9944D31F}" srcOrd="0" destOrd="0" parTransId="{BA96634E-F254-4970-8DC1-5DB1086C7DAF}" sibTransId="{8AA2E26D-EA9B-437D-BA0D-907AEC945269}"/>
    <dgm:cxn modelId="{1C6C5173-F21B-4D8B-BA81-ADA37DD471EB}" type="presOf" srcId="{F9D97F38-C064-4152-8D71-23FDF7C60887}" destId="{FD26A7AB-ABFA-4187-9A89-58F5B929A434}" srcOrd="0" destOrd="0" presId="urn:microsoft.com/office/officeart/2005/8/layout/lProcess3"/>
    <dgm:cxn modelId="{D8341066-26D5-4566-A31F-AA4A39C7122F}" type="presOf" srcId="{B27D0973-138D-4E59-9154-FA8D9944D31F}" destId="{2BFF5C6E-1BBE-4A3B-8E39-B915816664DB}" srcOrd="0" destOrd="0" presId="urn:microsoft.com/office/officeart/2005/8/layout/lProcess3"/>
    <dgm:cxn modelId="{9114B671-B0AD-499C-81A5-EAA5265A4BCA}" srcId="{DD6FA79C-C50F-4A96-9294-088C57C4F93B}" destId="{F9D97F38-C064-4152-8D71-23FDF7C60887}" srcOrd="2" destOrd="0" parTransId="{644A2748-0BD6-4D77-B510-B16670FA00C6}" sibTransId="{0A1DEF94-2723-43CB-BDA8-EAEF402E4B4C}"/>
    <dgm:cxn modelId="{AA078ECD-0869-4C48-8FC5-29C26CD49F60}" type="presOf" srcId="{DD6FA79C-C50F-4A96-9294-088C57C4F93B}" destId="{9C150676-8BAD-4C0E-B869-738B2A9E3CFA}" srcOrd="0" destOrd="0" presId="urn:microsoft.com/office/officeart/2005/8/layout/lProcess3"/>
    <dgm:cxn modelId="{3B3D3ED6-9CF0-4DFA-B670-BFB289792BC9}" type="presOf" srcId="{6016CA41-AB8B-4112-856F-EF4238638514}" destId="{ABAD324E-65E6-48EC-9F7B-63C637E5ECA4}" srcOrd="0" destOrd="0" presId="urn:microsoft.com/office/officeart/2005/8/layout/lProcess3"/>
    <dgm:cxn modelId="{FC433E15-9693-44BE-87F8-FE9A7E841EC5}" type="presParOf" srcId="{9C150676-8BAD-4C0E-B869-738B2A9E3CFA}" destId="{D589E47F-D0E5-4949-8E77-099315031CE1}" srcOrd="0" destOrd="0" presId="urn:microsoft.com/office/officeart/2005/8/layout/lProcess3"/>
    <dgm:cxn modelId="{1B512371-C025-4748-94FE-B85AA65C8286}" type="presParOf" srcId="{D589E47F-D0E5-4949-8E77-099315031CE1}" destId="{2BFF5C6E-1BBE-4A3B-8E39-B915816664DB}" srcOrd="0" destOrd="0" presId="urn:microsoft.com/office/officeart/2005/8/layout/lProcess3"/>
    <dgm:cxn modelId="{213E3669-75F7-4160-B3B9-05CC9F8A42A6}" type="presParOf" srcId="{9C150676-8BAD-4C0E-B869-738B2A9E3CFA}" destId="{97121F5A-4D44-4EFC-8DC3-91ABE6120B19}" srcOrd="1" destOrd="0" presId="urn:microsoft.com/office/officeart/2005/8/layout/lProcess3"/>
    <dgm:cxn modelId="{9A512011-5DF1-41A2-8E2C-B322EBD8AD73}" type="presParOf" srcId="{9C150676-8BAD-4C0E-B869-738B2A9E3CFA}" destId="{39A2BACA-AA62-4BE8-A3CA-3881AF7F8066}" srcOrd="2" destOrd="0" presId="urn:microsoft.com/office/officeart/2005/8/layout/lProcess3"/>
    <dgm:cxn modelId="{D16409D4-D492-49B2-9325-2437D0A9CF06}" type="presParOf" srcId="{39A2BACA-AA62-4BE8-A3CA-3881AF7F8066}" destId="{ABAD324E-65E6-48EC-9F7B-63C637E5ECA4}" srcOrd="0" destOrd="0" presId="urn:microsoft.com/office/officeart/2005/8/layout/lProcess3"/>
    <dgm:cxn modelId="{1A579482-72FF-48EA-96D3-C2EBF992472B}" type="presParOf" srcId="{9C150676-8BAD-4C0E-B869-738B2A9E3CFA}" destId="{BF3F096C-D862-42C4-BD15-8D2CB63F8912}" srcOrd="3" destOrd="0" presId="urn:microsoft.com/office/officeart/2005/8/layout/lProcess3"/>
    <dgm:cxn modelId="{328CFE2F-48A2-4F8D-8A9B-853E0F10224C}" type="presParOf" srcId="{9C150676-8BAD-4C0E-B869-738B2A9E3CFA}" destId="{8A2757F4-1482-4F26-8AA6-E9215488EE5A}" srcOrd="4" destOrd="0" presId="urn:microsoft.com/office/officeart/2005/8/layout/lProcess3"/>
    <dgm:cxn modelId="{F6C14298-2059-45BC-B769-75DA918A8CFB}" type="presParOf" srcId="{8A2757F4-1482-4F26-8AA6-E9215488EE5A}" destId="{FD26A7AB-ABFA-4187-9A89-58F5B929A434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4CD6A-E36D-4810-8C1D-F6CABB3F67D6}">
      <dsp:nvSpPr>
        <dsp:cNvPr id="0" name=""/>
        <dsp:cNvSpPr/>
      </dsp:nvSpPr>
      <dsp:spPr>
        <a:xfrm>
          <a:off x="-146234" y="0"/>
          <a:ext cx="4824551" cy="376019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44C5B-E642-4E5F-94D7-E6AF735B156B}">
      <dsp:nvSpPr>
        <dsp:cNvPr id="0" name=""/>
        <dsp:cNvSpPr/>
      </dsp:nvSpPr>
      <dsp:spPr>
        <a:xfrm>
          <a:off x="2007660" y="360093"/>
          <a:ext cx="2960886" cy="948830"/>
        </a:xfrm>
        <a:prstGeom prst="roundRect">
          <a:avLst/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>
            <a:spcBef>
              <a:spcPct val="0"/>
            </a:spcBef>
          </a:pPr>
          <a:endParaRPr lang="ru-RU" kern="1200" dirty="0" smtClean="0"/>
        </a:p>
        <a:p>
          <a:pPr lvl="0" algn="ctr">
            <a:spcBef>
              <a:spcPct val="0"/>
            </a:spcBef>
          </a:pPr>
          <a:r>
            <a:rPr lang="ru-RU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rPr>
            <a:t>Аналитический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053978" y="406411"/>
        <a:ext cx="2868250" cy="856194"/>
      </dsp:txXfrm>
    </dsp:sp>
    <dsp:sp modelId="{DBD82758-9735-453E-A2BA-BA88B7BF5BD2}">
      <dsp:nvSpPr>
        <dsp:cNvPr id="0" name=""/>
        <dsp:cNvSpPr/>
      </dsp:nvSpPr>
      <dsp:spPr>
        <a:xfrm>
          <a:off x="2005436" y="1408944"/>
          <a:ext cx="2965334" cy="864826"/>
        </a:xfrm>
        <a:prstGeom prst="roundRect">
          <a:avLst/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Реализационный</a:t>
          </a:r>
        </a:p>
      </dsp:txBody>
      <dsp:txXfrm>
        <a:off x="2047653" y="1451161"/>
        <a:ext cx="2880900" cy="780392"/>
      </dsp:txXfrm>
    </dsp:sp>
    <dsp:sp modelId="{D3521E22-D409-424F-9C97-25F0EE9865F6}">
      <dsp:nvSpPr>
        <dsp:cNvPr id="0" name=""/>
        <dsp:cNvSpPr/>
      </dsp:nvSpPr>
      <dsp:spPr>
        <a:xfrm>
          <a:off x="2005436" y="2357035"/>
          <a:ext cx="2965334" cy="943041"/>
        </a:xfrm>
        <a:prstGeom prst="roundRect">
          <a:avLst/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Подготовительный</a:t>
          </a:r>
        </a:p>
      </dsp:txBody>
      <dsp:txXfrm>
        <a:off x="2051471" y="2403070"/>
        <a:ext cx="2873264" cy="8509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F5C6E-1BBE-4A3B-8E39-B915816664DB}">
      <dsp:nvSpPr>
        <dsp:cNvPr id="0" name=""/>
        <dsp:cNvSpPr/>
      </dsp:nvSpPr>
      <dsp:spPr>
        <a:xfrm>
          <a:off x="327973" y="0"/>
          <a:ext cx="7304874" cy="1248138"/>
        </a:xfrm>
        <a:prstGeom prst="chevron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Составление аналитической справки </a:t>
          </a:r>
        </a:p>
        <a:p>
          <a:pPr algn="ctr" defTabSz="2355850">
            <a:lnSpc>
              <a:spcPct val="90000"/>
            </a:lnSpc>
            <a:spcBef>
              <a:spcPct val="0"/>
            </a:spcBef>
          </a:pP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52042" y="0"/>
        <a:ext cx="6056736" cy="1248138"/>
      </dsp:txXfrm>
    </dsp:sp>
    <dsp:sp modelId="{ABAD324E-65E6-48EC-9F7B-63C637E5ECA4}">
      <dsp:nvSpPr>
        <dsp:cNvPr id="0" name=""/>
        <dsp:cNvSpPr/>
      </dsp:nvSpPr>
      <dsp:spPr>
        <a:xfrm>
          <a:off x="163986" y="1269363"/>
          <a:ext cx="7304874" cy="1372087"/>
        </a:xfrm>
        <a:prstGeom prst="chevron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Вынесение итогов контроля на заседание педсовета</a:t>
          </a:r>
        </a:p>
      </dsp:txBody>
      <dsp:txXfrm>
        <a:off x="850030" y="1269363"/>
        <a:ext cx="5932787" cy="1372087"/>
      </dsp:txXfrm>
    </dsp:sp>
    <dsp:sp modelId="{FD26A7AB-ABFA-4187-9A89-58F5B929A434}">
      <dsp:nvSpPr>
        <dsp:cNvPr id="0" name=""/>
        <dsp:cNvSpPr/>
      </dsp:nvSpPr>
      <dsp:spPr>
        <a:xfrm>
          <a:off x="0" y="2662676"/>
          <a:ext cx="7304874" cy="1401323"/>
        </a:xfrm>
        <a:prstGeom prst="chevron">
          <a:avLst/>
        </a:prstGeom>
        <a:solidFill>
          <a:srgbClr val="7030A0">
            <a:alpha val="86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Издание приказа об итогах тематического контроля</a:t>
          </a:r>
        </a:p>
      </dsp:txBody>
      <dsp:txXfrm>
        <a:off x="700662" y="2662676"/>
        <a:ext cx="5903551" cy="1401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73536-75E8-45FD-AA0B-83201205C3FC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EFA31-5CA1-4580-8D3D-C88DF9D07D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16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EFA31-5CA1-4580-8D3D-C88DF9D07D8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762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EFA31-5CA1-4580-8D3D-C88DF9D07D8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453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4CF0F-D509-4926-A6B3-FBA86D8DB89F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3E1ED-D37D-4F15-96AA-4BCDB2611D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305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470E8-4E7E-4D4C-B502-EBF62CBE9FC2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CD582-86A2-41D6-9944-D1F5032F3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61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30453-BBAA-48F6-81BA-E04C291639CB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4462A-92B7-4B73-B59D-2FB5AE2A4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777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6D4B-D0F7-403F-A05E-23CB22C27E89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A6B22-81C9-486A-9EE1-063C6719AD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28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1E74-9A6A-471F-BBB5-2461818ABA66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99F6A-9BE2-458D-8DD5-12E517756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30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3D8B4-69BA-42E1-B513-12537AF0777C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27151-A9C6-4BD5-8C33-5E3EAA1DD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017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AAA05-27E4-47F0-A443-E9BAF70ADAD5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63774-D1AE-42DF-9A7C-E10FA07C5B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67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2AE01-111C-4E5A-801A-E87AF74AD599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4408A-2B9D-4883-9539-377EBB958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9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C0B33-CE1A-4EBF-A71E-D22178076491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F397A-C0B8-4021-8E3F-3F37586DB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88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F3A86-6471-4584-8F2A-9C3AFD81E939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2D0FC-B358-46F2-9005-DF5307A0D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2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AF929-9278-4851-8DFC-AF28C2581852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F5F07-80D5-4E66-B4BC-B18174D847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43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72DF-BEE3-43F3-B927-642397DE701B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C47A7-492C-4347-BC8B-60D75ACCA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85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F1699E-C54F-460D-B74C-92E963F138A3}" type="datetimeFigureOut">
              <a:rPr lang="ru-RU"/>
              <a:pPr>
                <a:defRPr/>
              </a:pPr>
              <a:t>14.10.2025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6F4EC8-814E-4726-BA89-0F5CDBC4DD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5" r:id="rId1"/>
    <p:sldLayoutId id="2147484246" r:id="rId2"/>
    <p:sldLayoutId id="2147484256" r:id="rId3"/>
    <p:sldLayoutId id="2147484247" r:id="rId4"/>
    <p:sldLayoutId id="2147484248" r:id="rId5"/>
    <p:sldLayoutId id="2147484249" r:id="rId6"/>
    <p:sldLayoutId id="2147484250" r:id="rId7"/>
    <p:sldLayoutId id="2147484251" r:id="rId8"/>
    <p:sldLayoutId id="2147484257" r:id="rId9"/>
    <p:sldLayoutId id="2147484252" r:id="rId10"/>
    <p:sldLayoutId id="2147484253" r:id="rId11"/>
    <p:sldLayoutId id="214748425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794934"/>
            <a:ext cx="8064896" cy="2426154"/>
          </a:xfrm>
          <a:extLst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Arial Black" pitchFamily="34" charset="0"/>
                <a:cs typeface="Aharoni" pitchFamily="2" charset="-79"/>
              </a:rPr>
              <a:t/>
            </a:r>
            <a:br>
              <a:rPr lang="ru-RU" sz="3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4400" dirty="0" smtClean="0">
                <a:solidFill>
                  <a:schemeClr val="bg1"/>
                </a:solidFill>
                <a:latin typeface="+mn-lt"/>
                <a:cs typeface="Aharoni" pitchFamily="2" charset="-79"/>
              </a:rPr>
              <a:t>ТЕМАТИЧЕСКИЙ КОНТРОЛЬ </a:t>
            </a:r>
            <a:r>
              <a:rPr lang="ru-RU" sz="3600" dirty="0" smtClean="0">
                <a:solidFill>
                  <a:schemeClr val="bg1"/>
                </a:solidFill>
                <a:latin typeface="+mn-lt"/>
                <a:cs typeface="Aharoni" pitchFamily="2" charset="-79"/>
              </a:rPr>
              <a:t/>
            </a:r>
            <a:br>
              <a:rPr lang="ru-RU" sz="3600" dirty="0" smtClean="0">
                <a:solidFill>
                  <a:schemeClr val="bg1"/>
                </a:solidFill>
                <a:latin typeface="+mn-lt"/>
                <a:cs typeface="Aharoni" pitchFamily="2" charset="-79"/>
              </a:rPr>
            </a:b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itchFamily="2" charset="-79"/>
              </a:rPr>
              <a:t/>
            </a:r>
            <a:b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itchFamily="2" charset="-79"/>
              </a:rPr>
            </a:br>
            <a:r>
              <a:rPr lang="ru-RU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itchFamily="2" charset="-79"/>
              </a:rPr>
              <a:t>в ДОУ</a:t>
            </a:r>
            <a:endParaRPr lang="ru-RU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haroni" pitchFamily="2" charset="-79"/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3438" y="5373688"/>
            <a:ext cx="3768725" cy="658812"/>
          </a:xfrm>
        </p:spPr>
        <p:txBody>
          <a:bodyPr/>
          <a:lstStyle/>
          <a:p>
            <a:pPr marR="0" algn="l" eaLnBrk="1" hangingPunct="1">
              <a:defRPr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Лаптева Е.А., старший воспитатель МА ДОУ ГЦРР –д/с №; «Ёлочка»</a:t>
            </a:r>
          </a:p>
        </p:txBody>
      </p:sp>
      <p:sp>
        <p:nvSpPr>
          <p:cNvPr id="3" name="AutoShape 2" descr="Фон с человечками для презентации (51 фото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451724"/>
              </p:ext>
            </p:extLst>
          </p:nvPr>
        </p:nvGraphicFramePr>
        <p:xfrm>
          <a:off x="827584" y="1124744"/>
          <a:ext cx="7992888" cy="2937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939"/>
                <a:gridCol w="2263807"/>
                <a:gridCol w="5261142"/>
              </a:tblGrid>
              <a:tr h="2891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№п/ п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Вопросы тематического контроля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Объекты контроля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</a:tr>
              <a:tr h="29495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Создание условий в группе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Содержание речевых, сенсорно-моторных центров, уголков книги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</a:tr>
              <a:tr h="66529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ОБРАЗОВАТЕЛЬНАЯ ДЕЯТЕЛЬНОСТЬ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Просмотр образовательной деятельности области «Коммуникация» в рамках тематической недели «</a:t>
                      </a:r>
                      <a:r>
                        <a:rPr lang="ru-RU" sz="1200" dirty="0" err="1">
                          <a:effectLst/>
                        </a:rPr>
                        <a:t>Речецветик</a:t>
                      </a:r>
                      <a:r>
                        <a:rPr lang="ru-RU" sz="1200" dirty="0">
                          <a:effectLst/>
                        </a:rPr>
                        <a:t>» в старшей группе № 5</a:t>
                      </a:r>
                    </a:p>
                    <a:p>
                      <a:pPr algn="l"/>
                      <a:r>
                        <a:rPr lang="ru-RU" sz="1200" dirty="0">
                          <a:effectLst/>
                        </a:rPr>
                        <a:t>«Путешествие в страну звуков», в старшей группе № 6 «Звук «С» </a:t>
                      </a:r>
                      <a:r>
                        <a:rPr lang="ru-RU" sz="1200" dirty="0" err="1">
                          <a:effectLst/>
                        </a:rPr>
                        <a:t>и.т</a:t>
                      </a:r>
                      <a:r>
                        <a:rPr lang="ru-RU" sz="1200" dirty="0">
                          <a:effectLst/>
                        </a:rPr>
                        <a:t>. д.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</a:tr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95250000" algn="l"/>
                        </a:tabLst>
                      </a:pPr>
                      <a:r>
                        <a:rPr lang="ru-RU" sz="1200" dirty="0">
                          <a:effectLst/>
                        </a:rPr>
                        <a:t>Совместная	деятельность</a:t>
                      </a:r>
                    </a:p>
                    <a:p>
                      <a:pPr algn="l"/>
                      <a:r>
                        <a:rPr lang="ru-RU" sz="1200" dirty="0">
                          <a:effectLst/>
                        </a:rPr>
                        <a:t>педагога с детьми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Просмотр игровой деятельности, организации и проведение речевых</a:t>
                      </a:r>
                    </a:p>
                    <a:p>
                      <a:pPr algn="l"/>
                      <a:r>
                        <a:rPr lang="ru-RU" sz="1200" dirty="0">
                          <a:effectLst/>
                        </a:rPr>
                        <a:t>игр, организация речевой активности детей на прогулке и т.д.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</a:tr>
              <a:tr h="91240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Эффективность работы с семьей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effectLst/>
                        </a:rPr>
                        <a:t>Осуществление взаимодействия с семьёй по обеспечению качества усвоения детьми содержания образования. Организация информационной работы с родителями по данному направлению: содержание информационных стендов по речевому развитию детей,</a:t>
                      </a:r>
                    </a:p>
                    <a:p>
                      <a:pPr algn="just"/>
                      <a:r>
                        <a:rPr lang="ru-RU" sz="1200" dirty="0">
                          <a:effectLst/>
                        </a:rPr>
                        <a:t>проведение родительских собраний по данной тематике. Изучение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49320" marR="49320" marT="24660" marB="2466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315668"/>
              </p:ext>
            </p:extLst>
          </p:nvPr>
        </p:nvGraphicFramePr>
        <p:xfrm>
          <a:off x="899592" y="4077072"/>
          <a:ext cx="7920880" cy="2160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6796"/>
                <a:gridCol w="2283497"/>
                <a:gridCol w="5280587"/>
              </a:tblGrid>
              <a:tr h="428401">
                <a:tc>
                  <a:txBody>
                    <a:bodyPr/>
                    <a:lstStyle/>
                    <a:p>
                      <a:pPr algn="l"/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Times New Roman"/>
                      </a:endParaRPr>
                    </a:p>
                  </a:txBody>
                  <a:tcPr marL="74397" marR="74397" marT="37199" marB="37199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74397" marR="74397" marT="37199" marB="37199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тематики консультаций бесед по развитию звуковой культуры речи и</a:t>
                      </a:r>
                    </a:p>
                    <a:p>
                      <a:pPr algn="l"/>
                      <a:r>
                        <a:rPr lang="ru-RU" sz="1200" dirty="0">
                          <a:effectLst/>
                        </a:rPr>
                        <a:t>т.д.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74397" marR="74397" marT="37199" marB="37199"/>
                </a:tc>
              </a:tr>
              <a:tr h="1587823">
                <a:tc>
                  <a:txBody>
                    <a:bodyPr/>
                    <a:lstStyle/>
                    <a:p>
                      <a:pPr algn="ctr"/>
                      <a:r>
                        <a:rPr lang="ru-RU" sz="1500">
                          <a:effectLst/>
                        </a:rPr>
                        <a:t>5</a:t>
                      </a:r>
                      <a:endParaRPr lang="ru-RU" sz="1500">
                        <a:effectLst/>
                        <a:latin typeface="Times New Roman"/>
                      </a:endParaRPr>
                    </a:p>
                  </a:txBody>
                  <a:tcPr marL="74397" marR="74397" marT="37199" marB="37199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Анализ планов работы с детьми и родителями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74397" marR="74397" marT="37199" marB="37199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88900000" algn="l"/>
                          <a:tab pos="95250000" algn="l"/>
                        </a:tabLst>
                      </a:pPr>
                      <a:r>
                        <a:rPr lang="ru-RU" sz="1200" dirty="0">
                          <a:effectLst/>
                        </a:rPr>
                        <a:t>Планы  работы  с  детьми  и  родителями  воспитателей. Качество планирования образовательного процесса по развитию речи.	Соответствие	содержания планирования по данному разделу образовательной программе, теме недели, реализуемой в детском саду, индивидуальная работа с детьми по звуковой культуре речи, работа с родителями. Материалы диагностирования развития речи детей. Результативность развития детей в соответствии с требованиями и содержанием программ.</a:t>
                      </a:r>
                      <a:endParaRPr lang="ru-RU" sz="1200" dirty="0">
                        <a:effectLst/>
                        <a:latin typeface="Times New Roman"/>
                      </a:endParaRPr>
                    </a:p>
                  </a:txBody>
                  <a:tcPr marL="74397" marR="74397" marT="37199" marB="37199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16632"/>
            <a:ext cx="908364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5138400" algn="l"/>
                <a:tab pos="-8788400" algn="l"/>
                <a:tab pos="749300" algn="l"/>
                <a:tab pos="1706563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План тематического контроля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5138400" algn="l"/>
                <a:tab pos="-8788400" algn="l"/>
                <a:tab pos="749300" algn="l"/>
                <a:tab pos="1706563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 «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звуковой культуры речи посредством игровой деятельности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5138400" algn="l"/>
                <a:tab pos="-8788400" algn="l"/>
                <a:tab pos="749300" algn="l"/>
                <a:tab pos="1706563" algn="l"/>
              </a:tabLst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Цель тематического контроля: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5138400" algn="l"/>
                <a:tab pos="-8788400" algn="l"/>
                <a:tab pos="749300" algn="l"/>
                <a:tab pos="17065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Выявление профессиональных затруднений в деятельности педагогов, а также причин и условий, способствующих их возникновению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5138400" algn="l"/>
                <a:tab pos="-8788400" algn="l"/>
                <a:tab pos="749300" algn="l"/>
                <a:tab pos="1706563" algn="l"/>
              </a:tabLst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282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62000" y="1412776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 контроля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необходимо представить воспитателям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две недели до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начала проверки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разъяснить, какие вопросы, в каком порядке будут изучаться, в чем смысл и какое каково значение тематического контроля для совершенствования работы детского сада.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Заведующий, заместитель заведующего, старший воспитатель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обязаны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оказать всю необходимую помощь воспитателям в подготовке к тематическому контролю.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Экземпляр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плана контроля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должен находиться в методическом кабинете, и быть доступным для каждого воспитателя в любой момент.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379474"/>
            <a:ext cx="36261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 контроля  </a:t>
            </a:r>
          </a:p>
        </p:txBody>
      </p:sp>
      <p:sp>
        <p:nvSpPr>
          <p:cNvPr id="8" name="AutoShape 4" descr="Фон с человечками для презентации (51 фото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Picture 7" descr="доклад PNG рисунок, картинки и пнг прозрачный для бесплатной загрузки |  Pngtre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6" t="16143" r="16023" b="15152"/>
          <a:stretch/>
        </p:blipFill>
        <p:spPr bwMode="auto">
          <a:xfrm>
            <a:off x="6012160" y="3998099"/>
            <a:ext cx="2565680" cy="253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203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5759" y="1052736"/>
            <a:ext cx="7106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Реализационный этап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проведения контроля: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2348879"/>
            <a:ext cx="3673475" cy="1387475"/>
          </a:xfrm>
          <a:prstGeom prst="roundRect">
            <a:avLst/>
          </a:prstGeom>
          <a:solidFill>
            <a:srgbClr val="FF0000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запланированных методов контроля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4450362" y="2816017"/>
            <a:ext cx="32385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56216" y="3756562"/>
            <a:ext cx="3694113" cy="13874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Заполнение рабочих материалов</a:t>
            </a:r>
          </a:p>
        </p:txBody>
      </p:sp>
    </p:spTree>
    <p:extLst>
      <p:ext uri="{BB962C8B-B14F-4D97-AF65-F5344CB8AC3E}">
        <p14:creationId xmlns:p14="http://schemas.microsoft.com/office/powerpoint/2010/main" val="1379397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21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0F6F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анализа полученных результатов: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683568" y="1556792"/>
          <a:ext cx="76328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0375" y="1412776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Итоги тематического контроля оформляются в виде аналитической справки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заслушиваются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педагогическом совете.              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Материалы тематического контроля оформляются,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находятся 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методическом кабинете ДОУ. Они являются банком данных об эффективности организаций педагогического процесса по одному из направлений деятельности педагогического коллектива ДОУ, и используется при подготовке учреждения к инспектированию и лицензированию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2" descr="Правила составления презентац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4" descr="Правила составления презентац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165292"/>
            <a:ext cx="3888432" cy="2635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2776" y="188640"/>
            <a:ext cx="856895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Методические рекомендации по составлению аналитической справки по итогам контроля.</a:t>
            </a:r>
          </a:p>
          <a:p>
            <a:r>
              <a:rPr lang="ru-RU" sz="1600" b="1" dirty="0"/>
              <a:t>I. Первая часть – вводная</a:t>
            </a:r>
            <a:r>
              <a:rPr lang="ru-RU" sz="1600" dirty="0"/>
              <a:t>. В ней содержатся материалы, отвечающие на вопросы: «</a:t>
            </a:r>
            <a:r>
              <a:rPr lang="ru-RU" sz="1600" dirty="0" smtClean="0"/>
              <a:t>Что проведено</a:t>
            </a:r>
            <a:r>
              <a:rPr lang="ru-RU" sz="1600" dirty="0"/>
              <a:t>?», «Кем?», «Когда?», «Зачем?». Она включает:</a:t>
            </a:r>
          </a:p>
          <a:p>
            <a:r>
              <a:rPr lang="ru-RU" sz="1600" dirty="0"/>
              <a:t>- предмет изучения;</a:t>
            </a:r>
          </a:p>
          <a:p>
            <a:r>
              <a:rPr lang="ru-RU" sz="1600" dirty="0"/>
              <a:t>- сроки изучения;</a:t>
            </a:r>
          </a:p>
          <a:p>
            <a:r>
              <a:rPr lang="ru-RU" sz="1600" dirty="0"/>
              <a:t>- тема контроля;</a:t>
            </a:r>
          </a:p>
          <a:p>
            <a:r>
              <a:rPr lang="ru-RU" sz="1600" dirty="0"/>
              <a:t>- цель и объект контроля;</a:t>
            </a:r>
          </a:p>
          <a:p>
            <a:r>
              <a:rPr lang="ru-RU" sz="1600" dirty="0"/>
              <a:t>- методы контроля;</a:t>
            </a:r>
          </a:p>
          <a:p>
            <a:r>
              <a:rPr lang="ru-RU" sz="1600" dirty="0"/>
              <a:t>- кто проверяет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4784" y="2636912"/>
            <a:ext cx="842493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II. Вторая часть – аналитическая</a:t>
            </a:r>
            <a:r>
              <a:rPr lang="ru-RU" sz="1600" dirty="0"/>
              <a:t>. Здесь излагаются сами факты, им дается </a:t>
            </a:r>
            <a:r>
              <a:rPr lang="ru-RU" sz="1600" dirty="0" smtClean="0"/>
              <a:t>оценка, выявляются </a:t>
            </a:r>
            <a:r>
              <a:rPr lang="ru-RU" sz="1600" dirty="0"/>
              <a:t>причины, которые привели к выявленным недостаткам. Эта часть справки </a:t>
            </a:r>
            <a:r>
              <a:rPr lang="ru-RU" sz="1600" dirty="0" smtClean="0"/>
              <a:t>отвечает на </a:t>
            </a:r>
            <a:r>
              <a:rPr lang="ru-RU" sz="1600" dirty="0"/>
              <a:t>вопросы: «Что произошло?», «В чем причины недостатков?».</a:t>
            </a:r>
          </a:p>
          <a:p>
            <a:r>
              <a:rPr lang="ru-RU" sz="1600" b="1" dirty="0"/>
              <a:t>III. Третья часть – заключительная. </a:t>
            </a:r>
            <a:r>
              <a:rPr lang="ru-RU" sz="1600" dirty="0"/>
              <a:t>В ней дается общая оценка состояния: «</a:t>
            </a:r>
            <a:r>
              <a:rPr lang="ru-RU" sz="1600" dirty="0" smtClean="0"/>
              <a:t>Что рекомендуется </a:t>
            </a:r>
            <a:r>
              <a:rPr lang="ru-RU" sz="1600" dirty="0"/>
              <a:t>педагогу (педагогам)?». Здесь необходимо:</a:t>
            </a:r>
          </a:p>
          <a:p>
            <a:r>
              <a:rPr lang="ru-RU" sz="1600" dirty="0"/>
              <a:t>- обобщить результаты анализа, сделать </a:t>
            </a:r>
            <a:r>
              <a:rPr lang="ru-RU" sz="1600" b="1" dirty="0"/>
              <a:t>выводы</a:t>
            </a:r>
            <a:r>
              <a:rPr lang="ru-RU" sz="1600" dirty="0"/>
              <a:t>;</a:t>
            </a:r>
          </a:p>
          <a:p>
            <a:r>
              <a:rPr lang="ru-RU" sz="1600" dirty="0"/>
              <a:t>- определить конкретные </a:t>
            </a:r>
            <a:r>
              <a:rPr lang="ru-RU" sz="1600" b="1" dirty="0"/>
              <a:t>рекомендации </a:t>
            </a:r>
            <a:r>
              <a:rPr lang="ru-RU" sz="1600" dirty="0"/>
              <a:t>с указанием сроков исполнения;</a:t>
            </a:r>
          </a:p>
          <a:p>
            <a:r>
              <a:rPr lang="ru-RU" sz="1600" dirty="0"/>
              <a:t>- указать сроки и формы подведения итогов;</a:t>
            </a:r>
          </a:p>
          <a:p>
            <a:r>
              <a:rPr lang="ru-RU" sz="1600" dirty="0"/>
              <a:t>- поставить должность и подпись (с расшифровкой) автора справки;</a:t>
            </a:r>
          </a:p>
          <a:p>
            <a:r>
              <a:rPr lang="ru-RU" sz="1600" dirty="0"/>
              <a:t>- проставить дату составления справки</a:t>
            </a:r>
          </a:p>
          <a:p>
            <a:r>
              <a:rPr lang="ru-RU" sz="1600" b="1" dirty="0"/>
              <a:t>Выводы:</a:t>
            </a:r>
          </a:p>
          <a:p>
            <a:r>
              <a:rPr lang="ru-RU" sz="1600" b="1" dirty="0"/>
              <a:t>Рекомендации:</a:t>
            </a:r>
          </a:p>
          <a:p>
            <a:r>
              <a:rPr lang="ru-RU" sz="1600" dirty="0" smtClean="0"/>
              <a:t>Директор ДОУ </a:t>
            </a:r>
            <a:r>
              <a:rPr lang="ru-RU" sz="1600" dirty="0"/>
              <a:t>_____________________ </a:t>
            </a:r>
          </a:p>
          <a:p>
            <a:r>
              <a:rPr lang="ru-RU" sz="1600" dirty="0"/>
              <a:t>01.03.20_____ г.</a:t>
            </a:r>
          </a:p>
        </p:txBody>
      </p:sp>
    </p:spTree>
    <p:extLst>
      <p:ext uri="{BB962C8B-B14F-4D97-AF65-F5344CB8AC3E}">
        <p14:creationId xmlns:p14="http://schemas.microsoft.com/office/powerpoint/2010/main" val="3688378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9225" y="260648"/>
            <a:ext cx="8815263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Спракка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об итогах тематического контроля «» МАДОУ детского сада № ХХХ города Тюмени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соответствии с приказом от </a:t>
            </a: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№ </a:t>
            </a: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заведующего МАДОУ детского сада № </a:t>
            </a: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</a:t>
            </a: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проведен тематический контроль по теме «Содержание работы по формированию звуковой культуры речи у детей старшего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дошкольного возраста» в старших группах (воспитатель Иванова Т.С.), (Петрова И.И.)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Цель: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ходе контроля изучены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Содержание речевых, сенсорно-моторных центров, уголков книги документация педагогов: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тетради по самообразованию, планы образовательной работы, опыт работы по теме:….., программно- методическое обеспечение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образовательного процесса, материалы диагностирования детей, мониторинг готовности детей к обучению к обучению в школе,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работа с родителями, протоколы родительских собраний, среда развития по данному направлению.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Просмотрены: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образовательной деятельности области «Речевое развитие» в рамках тематической недели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Речецветик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 в старшей группе № 2 «Путешествие в страну звуков», в старшей группе № 6 «Звук «С»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и.т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д. совместная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деятельность педагога с детьми: прогулка, игровая, экспериментальная деятельность, праздники, развлечения, индивидуальная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работа с детьми, речевые часы….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тематического контроля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показали, что в проверяемых группе педагогами созданы условия для формирования всех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видов детской деятельности: физической, познавательно-речевой, социально-личностной, художественно-эстетической. В группе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функционируют игровые и учебные центры, которые оснащены дидактическим и учебным материалом. имеются планы работы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воспитателей с детьми и родителями, педагогическая документация ведется грамотно, в соответствии с требованиями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нормативно-правовых документов.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Организация деятельности педагогов осуществляется на основе планирования.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планах отражена работа……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Отмечено качественное планирование работы по……………..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основном………………..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Кроме того, в группе, в ходе проверки….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Опыт педагогов рассматривался на педсоветах, заседаниях круглого стола, совещаниях, родительских собраниях. Информационная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работа с родителями ведется…….. В группе оформлены информационные стенды, папки-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передвижки, ширмы, информационный материал для родителей по интеллектуальному направлению. Эстетично, современно,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едином стиле оформлены стенды в группе №…………..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Выводы: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Таким образом, в данной возрастной группе достаточно внимания уделяется вопросу ……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Вместе с тем по итогам тематического контроля отмечены следующие недостатки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Предложения: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Сроки 12.0.2020	ответственные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7838400" algn="l"/>
                <a:tab pos="676275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5" name="Picture 3" descr="C:\Users\73B5~1\AppData\Local\Temp\ksohtml9480\wps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7496175"/>
            <a:ext cx="971550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831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Тематический  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888432"/>
          </a:xfrm>
        </p:spPr>
        <p:txBody>
          <a:bodyPr>
            <a:normAutofit fontScale="850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b="1" i="1" dirty="0" smtClean="0"/>
              <a:t>	</a:t>
            </a:r>
            <a:r>
              <a:rPr lang="ru-RU" sz="21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Тематический </a:t>
            </a:r>
            <a:r>
              <a:rPr lang="ru-RU" sz="21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– один из видов контроля в ДОО. Это довольно сложный и объемный вид контроля. Он позволяет глубже изучить вопрос, вскрыть причины и определить направления оказания помощи.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Главным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предметом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тематического контроля является определение наличия системы занятий, других воспитательных мероприятий, направленных на реализацию Программы, воспитание и развитие ребенка.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Содержанием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тематического контроля является изучение состояния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образовательной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работы с детьми по определенным проблемам и прежде всего по проблемам, указанным в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годовом плане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 виде конкретных задач.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данного контроля является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выявление уровня и системы работы дошкольного учреждения по задачам, намеченным в годовом плане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AutoShape 2" descr="Фон с человечками для презентации (51 фото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Фон с человечками для презентации (51 фото)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Фон с человечками для презентации (51 фото)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Фон с человечками для презентации (51 фото)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3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Этапы </a:t>
            </a:r>
            <a:br>
              <a:rPr lang="ru-RU" sz="33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</a:br>
            <a:r>
              <a:rPr lang="ru-RU" sz="33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тематического контроля: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773238"/>
            <a:ext cx="8229600" cy="4389437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sz="3200" b="1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dirty="0" smtClean="0">
              <a:solidFill>
                <a:srgbClr val="000000"/>
              </a:solidFill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ru-RU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ru-RU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2267744" y="1988840"/>
          <a:ext cx="4824536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7786688" cy="504825"/>
          </a:xfrm>
        </p:spPr>
        <p:txBody>
          <a:bodyPr/>
          <a:lstStyle/>
          <a:p>
            <a:pPr marL="273050" indent="-273050" algn="ctr" eaLnBrk="1" hangingPunct="1">
              <a:spcBef>
                <a:spcPct val="20000"/>
              </a:spcBef>
              <a:defRPr/>
            </a:pPr>
            <a:r>
              <a:rPr lang="ru-RU" sz="3000" b="1" dirty="0">
                <a:solidFill>
                  <a:srgbClr val="04617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/>
                <a:ea typeface="+mn-ea"/>
                <a:cs typeface="+mn-cs"/>
              </a:rPr>
              <a:t>Подготовительный этап</a:t>
            </a:r>
            <a:r>
              <a:rPr lang="ru-RU" sz="3000" b="1" dirty="0" smtClean="0">
                <a:solidFill>
                  <a:srgbClr val="04617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/>
                <a:ea typeface="+mn-ea"/>
                <a:cs typeface="+mn-cs"/>
              </a:rPr>
              <a:t>: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2439" y="2575601"/>
            <a:ext cx="8208962" cy="1285448"/>
          </a:xfrm>
          <a:prstGeom prst="round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Издание приказа об организации и проведении контроля,  назначении ответственных лиц;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9566" y="4509120"/>
            <a:ext cx="8208963" cy="1368152"/>
          </a:xfrm>
          <a:prstGeom prst="roundRect">
            <a:avLst/>
          </a:prstGeom>
          <a:solidFill>
            <a:srgbClr val="FFC000">
              <a:alpha val="8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Составление программы контроля, состоящей из темы, сроков, цели и задач.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067175" y="1484313"/>
            <a:ext cx="488950" cy="4318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" name="Picture 8" descr="Приказ &quot;О введении режима &quot;Повышенная готовность&quot; | Детский сад №8  «Светлячок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9900">
            <a:off x="7709594" y="716210"/>
            <a:ext cx="1193916" cy="1614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35" name="Group 5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355751"/>
              </p:ext>
            </p:extLst>
          </p:nvPr>
        </p:nvGraphicFramePr>
        <p:xfrm>
          <a:off x="456384" y="1196752"/>
          <a:ext cx="8229600" cy="3029950"/>
        </p:xfrm>
        <a:graphic>
          <a:graphicData uri="http://schemas.openxmlformats.org/drawingml/2006/table">
            <a:tbl>
              <a:tblPr/>
              <a:tblGrid>
                <a:gridCol w="1666875"/>
                <a:gridCol w="1625600"/>
                <a:gridCol w="1644650"/>
                <a:gridCol w="1646238"/>
                <a:gridCol w="1646237"/>
              </a:tblGrid>
              <a:tr h="51176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Возрастные группы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Даты осуществления контроля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6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дд.мм.гг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.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дд.мм.гг.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дд.мм.гг.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дд.мм.гг.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6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№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Диагностика детей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Анализ диагностики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Проверка тематических и календарных планов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Анализ предметно-развивающей среды в группах и наглядной информации для родителей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№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Посещение занятия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2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№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Посещение занятия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481649" y="260649"/>
            <a:ext cx="8207375" cy="648072"/>
          </a:xfrm>
          <a:prstGeom prst="round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3. Составление графика проведения контроля</a:t>
            </a:r>
            <a:br>
              <a:rPr lang="ru-RU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4507128"/>
            <a:ext cx="5990555" cy="688975"/>
          </a:xfrm>
          <a:prstGeom prst="roundRect">
            <a:avLst/>
          </a:prstGeom>
          <a:solidFill>
            <a:srgbClr val="7030A0">
              <a:alpha val="56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Составление 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плана контроля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55776" y="5445224"/>
            <a:ext cx="5918546" cy="1079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ru-RU" sz="2600" b="1" dirty="0" smtClean="0">
                <a:solidFill>
                  <a:prstClr val="black"/>
                </a:solidFill>
              </a:rPr>
              <a:t>5.Разработка </a:t>
            </a:r>
            <a:r>
              <a:rPr lang="ru-RU" sz="2600" b="1" dirty="0">
                <a:solidFill>
                  <a:prstClr val="black"/>
                </a:solidFill>
              </a:rPr>
              <a:t>рабочих материалов тематического контроля</a:t>
            </a:r>
            <a:r>
              <a:rPr lang="ru-RU" sz="2600" dirty="0">
                <a:solidFill>
                  <a:prstClr val="black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7483" y="1844824"/>
            <a:ext cx="590465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*Цель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*задачи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*сроки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*возрастные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группы,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*ответственные,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*содержание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методы контроля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760348"/>
            <a:ext cx="38102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 контроля  </a:t>
            </a:r>
          </a:p>
        </p:txBody>
      </p:sp>
      <p:pic>
        <p:nvPicPr>
          <p:cNvPr id="3077" name="Picture 5" descr="Учение картинки для презентации - 69 фот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071" y="1484784"/>
            <a:ext cx="369040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835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8416" y="1844824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Качество выполнения детьми ООП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 Оценка профессиональных умений воспитателя. Эффективность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используемых им методов и приемов работы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детьми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 Уровень планирования режимных моментов, системность 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последовательность. Соответствие возрастным особенностям детей и программе по которой работает учреждение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 Оценка предметно-развивающей среды, в соответствии с ФГОС,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условий для организации педагогического процесса по данному направлению, наличие разнообразных пособий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 Взаимодействие с родителями для развития ребенка. Использование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разнообразных форм педагогического просвещения родителей. Оценка родителями результативности работы педагога.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945247"/>
            <a:ext cx="5862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Выделяется </a:t>
            </a: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блоков:</a:t>
            </a:r>
          </a:p>
        </p:txBody>
      </p:sp>
      <p:pic>
        <p:nvPicPr>
          <p:cNvPr id="6150" name="Picture 6" descr="Презентация – Бесплатные иконки: образов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837" y="945247"/>
            <a:ext cx="2060531" cy="2060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535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5" name="Group 27"/>
          <p:cNvGraphicFramePr>
            <a:graphicFrameLocks noGrp="1"/>
          </p:cNvGraphicFramePr>
          <p:nvPr>
            <p:ph idx="1"/>
          </p:nvPr>
        </p:nvGraphicFramePr>
        <p:xfrm>
          <a:off x="395288" y="1508125"/>
          <a:ext cx="8353425" cy="5120111"/>
        </p:xfrm>
        <a:graphic>
          <a:graphicData uri="http://schemas.openxmlformats.org/drawingml/2006/table">
            <a:tbl>
              <a:tblPr/>
              <a:tblGrid>
                <a:gridCol w="741362"/>
                <a:gridCol w="2484438"/>
                <a:gridCol w="3621087"/>
                <a:gridCol w="1506538"/>
              </a:tblGrid>
              <a:tr h="791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№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п/п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Разделы плана контроля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Методы контроля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nstantia" pitchFamily="18" charset="0"/>
                        </a:rPr>
                        <a:t>Ответственные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41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1.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Обследование знаний, умений и навыков детей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Анализ диагностических карт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Обследование отдельных детей по разделу программы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Наблюдение и беседы с детьми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Анализ деятельности детей на занятиях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Анализ самостоятельной деятельности детей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Ст. воспитатель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2285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2.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Оценка профессионального мастерства воспитателя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Анализ проведения занятий воспитателем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Анкетирование воспитателей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Анализ самообразования педагогов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Проведение открытых показов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Анализ предметно-развивающей среды в группе (компетентность воспитателя при ее создании)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</a:rPr>
                        <a:t>Ст. воспитатель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381200" y="620688"/>
            <a:ext cx="8353425" cy="688975"/>
          </a:xfrm>
          <a:prstGeom prst="roundRect">
            <a:avLst/>
          </a:prstGeom>
          <a:solidFill>
            <a:srgbClr val="7030A0">
              <a:alpha val="56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Составление 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плана контроля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1196975"/>
          <a:ext cx="8713786" cy="5103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154"/>
                <a:gridCol w="2516070"/>
                <a:gridCol w="3888473"/>
                <a:gridCol w="1612089"/>
              </a:tblGrid>
              <a:tr h="742960"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№</a:t>
                      </a:r>
                    </a:p>
                    <a:p>
                      <a:r>
                        <a:rPr lang="ru-RU" sz="1800" b="0" dirty="0" smtClean="0"/>
                        <a:t>п/п</a:t>
                      </a:r>
                      <a:endParaRPr lang="ru-RU" sz="1800" b="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Разделы плана контроля</a:t>
                      </a:r>
                      <a:endParaRPr lang="ru-RU" sz="20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Методы контроля</a:t>
                      </a:r>
                      <a:endParaRPr lang="ru-RU" sz="20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Ответственные 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</a:tr>
              <a:tr h="125980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Создание условий в: - -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группе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/>
                        <a:t>в метод. кабинете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/>
                        <a:t>ДОУ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/>
                        <a:t>Посещение групп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/>
                        <a:t>Анализ предметно-развивающей</a:t>
                      </a:r>
                      <a:r>
                        <a:rPr lang="ru-RU" sz="1800" baseline="0" dirty="0" smtClean="0"/>
                        <a:t> среды в группе (ее содержания)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Ст. воспитатель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</a:tr>
              <a:tr h="155052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4.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Планирование работы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-Проверка и анализ тематических и календарных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планов: ООД,</a:t>
                      </a:r>
                      <a:r>
                        <a:rPr lang="ru-RU" sz="1800" baseline="0" dirty="0" smtClean="0"/>
                        <a:t> индивидуальной работы с детьми, работы в групповых уголках, игровой деятельности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24" marB="45724"/>
                </a:tc>
              </a:tr>
              <a:tr h="155052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5.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Работа с родителями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/>
                        <a:t>Посещение родительских</a:t>
                      </a:r>
                      <a:r>
                        <a:rPr lang="ru-RU" sz="1800" baseline="0" dirty="0" smtClean="0"/>
                        <a:t> собраний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/>
                        <a:t>Анализ информации на родительских стендах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/>
                        <a:t>Анкетирование родителей</a:t>
                      </a:r>
                      <a:endParaRPr lang="ru-RU" sz="1800" dirty="0"/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24" marB="45724"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51520" y="276200"/>
            <a:ext cx="8353425" cy="688975"/>
          </a:xfrm>
          <a:prstGeom prst="roundRect">
            <a:avLst/>
          </a:prstGeom>
          <a:solidFill>
            <a:srgbClr val="7030A0">
              <a:alpha val="56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Составление 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плана контроля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1124</TotalTime>
  <Words>951</Words>
  <Application>Microsoft Office PowerPoint</Application>
  <PresentationFormat>Экран (4:3)</PresentationFormat>
  <Paragraphs>209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ТЕМАТИЧЕСКИЙ КОНТРОЛЬ   в ДОУ</vt:lpstr>
      <vt:lpstr> Тематический  контроль</vt:lpstr>
      <vt:lpstr>Этапы  тематического контроля:</vt:lpstr>
      <vt:lpstr>Подготовительный этап: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Этап анализа полученных результатов: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КОНТРОЛЬ   в ДОУ</dc:title>
  <dc:creator>Красная шапочка</dc:creator>
  <cp:lastModifiedBy>Пользователь</cp:lastModifiedBy>
  <cp:revision>59</cp:revision>
  <dcterms:created xsi:type="dcterms:W3CDTF">2012-12-10T05:39:32Z</dcterms:created>
  <dcterms:modified xsi:type="dcterms:W3CDTF">2025-10-14T03:57:35Z</dcterms:modified>
</cp:coreProperties>
</file>