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7" r:id="rId9"/>
    <p:sldId id="272" r:id="rId10"/>
    <p:sldId id="262" r:id="rId11"/>
    <p:sldId id="268" r:id="rId12"/>
    <p:sldId id="269" r:id="rId13"/>
    <p:sldId id="26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A02C5EC-1B67-4107-B571-BA6BB8086A0A}">
          <p14:sldIdLst>
            <p14:sldId id="256"/>
            <p14:sldId id="258"/>
            <p14:sldId id="257"/>
            <p14:sldId id="259"/>
            <p14:sldId id="266"/>
            <p14:sldId id="260"/>
            <p14:sldId id="261"/>
            <p14:sldId id="267"/>
            <p14:sldId id="272"/>
            <p14:sldId id="262"/>
            <p14:sldId id="268"/>
            <p14:sldId id="269"/>
            <p14:sldId id="26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55338" autoAdjust="0"/>
  </p:normalViewPr>
  <p:slideViewPr>
    <p:cSldViewPr>
      <p:cViewPr varScale="1">
        <p:scale>
          <a:sx n="115" d="100"/>
          <a:sy n="115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55620-73C5-4AC5-95F6-5FD372FA4042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773B5-BBC4-48E3-A9B7-A88BB77E7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C84D-D5C1-428C-B9DD-86B988DA9A5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758C-51FE-4F65-997B-3D609BD6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3401"/>
            <a:ext cx="7772400" cy="838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Отделение </a:t>
            </a:r>
            <a:r>
              <a:rPr lang="ru-RU" sz="1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муниципального автономного общеобразовательного учреждения «Малышенская  средняя общеобразовательная школа» Детский сад «Василёк» </a:t>
            </a:r>
            <a:r>
              <a:rPr lang="ru-RU" sz="1800" dirty="0" err="1" smtClean="0">
                <a:solidFill>
                  <a:srgbClr val="002060"/>
                </a:solidFill>
                <a:latin typeface="Monotype Corsiva" pitchFamily="66" charset="0"/>
              </a:rPr>
              <a:t>с.Евсино</a:t>
            </a: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914400" y="2175375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«Волшебство  камешек </a:t>
            </a:r>
            <a:r>
              <a:rPr lang="ru-RU" sz="2800" b="1" i="1" dirty="0" err="1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Марблс</a:t>
            </a:r>
            <a:r>
              <a:rPr lang="ru-RU" sz="2800" b="1" i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FF0066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886200" y="4200927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Подготовила:</a:t>
            </a: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Старший 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воспитатель </a:t>
            </a:r>
          </a:p>
          <a:p>
            <a:pPr lvl="0" algn="ctr"/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Пайль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Ирина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1828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гигиену рук;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соблюдать осторожность при игре, так как камешки хрупкие;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соблюдать безопасность: выполнение упражнений с камешками не предполагает использования их детьми в самостоятельной деятельности, только под присмотром взрослого.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Рекомендации при работе с камушками </a:t>
            </a:r>
            <a:r>
              <a:rPr lang="ru-RU" sz="3600" dirty="0" err="1" smtClean="0">
                <a:solidFill>
                  <a:srgbClr val="C00000"/>
                </a:solidFill>
              </a:rPr>
              <a:t>Марблс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</a:t>
            </a:r>
            <a:r>
              <a:rPr lang="ru-RU" sz="3200" dirty="0" smtClean="0">
                <a:solidFill>
                  <a:srgbClr val="FF0000"/>
                </a:solidFill>
              </a:rPr>
              <a:t>иагностика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219201"/>
            <a:ext cx="3735388" cy="5334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Входящая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>
            <a:no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ентябрь </a:t>
            </a:r>
            <a:r>
              <a:rPr lang="ru-RU" sz="1600" dirty="0"/>
              <a:t>2022 </a:t>
            </a:r>
            <a:r>
              <a:rPr lang="ru-RU" sz="1600" dirty="0" smtClean="0"/>
              <a:t>г. У  </a:t>
            </a:r>
            <a:r>
              <a:rPr lang="ru-RU" sz="1600" dirty="0"/>
              <a:t>детей младшего дошкольного возраста (2-4г</a:t>
            </a:r>
            <a:r>
              <a:rPr lang="ru-RU" sz="1600" dirty="0" smtClean="0"/>
              <a:t>) </a:t>
            </a:r>
            <a:r>
              <a:rPr lang="ru-RU" sz="1600" dirty="0"/>
              <a:t>о</a:t>
            </a:r>
            <a:r>
              <a:rPr lang="ru-RU" sz="1600" dirty="0" smtClean="0"/>
              <a:t>тмечался </a:t>
            </a:r>
            <a:r>
              <a:rPr lang="ru-RU" sz="1600" dirty="0"/>
              <a:t>низкий уровень знаний основных цветов, умения выкладывать камешки, соотнося их с цветом на картинке.</a:t>
            </a:r>
          </a:p>
          <a:p>
            <a:pPr marL="0" indent="0">
              <a:buNone/>
            </a:pPr>
            <a:r>
              <a:rPr lang="ru-RU" sz="1600" dirty="0" smtClean="0"/>
              <a:t> Из 6 </a:t>
            </a:r>
            <a:r>
              <a:rPr lang="ru-RU" sz="1600" dirty="0"/>
              <a:t>воспитанников на начало работы только 2 </a:t>
            </a:r>
            <a:r>
              <a:rPr lang="ru-RU" sz="1600" dirty="0" smtClean="0"/>
              <a:t>ребёнка </a:t>
            </a:r>
            <a:r>
              <a:rPr lang="ru-RU" sz="1600" dirty="0"/>
              <a:t>(34%) знали и называли основные цвета (красный, синий, желтый, зеленый), 2 </a:t>
            </a:r>
            <a:r>
              <a:rPr lang="ru-RU" sz="1600" dirty="0" smtClean="0"/>
              <a:t>ребёнка </a:t>
            </a:r>
            <a:r>
              <a:rPr lang="ru-RU" sz="1600" dirty="0"/>
              <a:t>(33%) – знали основные цвета, но путали при показе и  2 </a:t>
            </a:r>
            <a:r>
              <a:rPr lang="ru-RU" sz="1600" dirty="0" smtClean="0"/>
              <a:t>ребёнка </a:t>
            </a:r>
            <a:r>
              <a:rPr lang="ru-RU" sz="1600" dirty="0"/>
              <a:t>(33%) не знали и не называли основные </a:t>
            </a:r>
            <a:r>
              <a:rPr lang="ru-RU" sz="1600" dirty="0" smtClean="0"/>
              <a:t>цвета.</a:t>
            </a:r>
          </a:p>
          <a:p>
            <a:r>
              <a:rPr lang="ru-RU" sz="1600" dirty="0"/>
              <a:t>Старшей </a:t>
            </a:r>
            <a:r>
              <a:rPr lang="ru-RU" sz="1600" dirty="0" smtClean="0"/>
              <a:t>подгруппе (8 детей) </a:t>
            </a:r>
            <a:r>
              <a:rPr lang="ru-RU" sz="1600" dirty="0"/>
              <a:t>при проведении </a:t>
            </a:r>
            <a:r>
              <a:rPr lang="ru-RU" sz="1600" dirty="0" err="1" smtClean="0"/>
              <a:t>иследования</a:t>
            </a:r>
            <a:r>
              <a:rPr lang="ru-RU" sz="1600" dirty="0" smtClean="0"/>
              <a:t> было </a:t>
            </a:r>
            <a:r>
              <a:rPr lang="ru-RU" sz="1600" dirty="0"/>
              <a:t>установлено, что дети слабо ориентируются в </a:t>
            </a:r>
            <a:r>
              <a:rPr lang="ru-RU" sz="1600" dirty="0" smtClean="0"/>
              <a:t>пространстве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1295401"/>
            <a:ext cx="3886200" cy="4571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Промежуточная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Январь 2023г. Все </a:t>
            </a:r>
            <a:r>
              <a:rPr lang="ru-RU" dirty="0"/>
              <a:t>6 детей младшей подгруппы   знают и называют основные цвета, выполняют задания на </a:t>
            </a:r>
            <a:r>
              <a:rPr lang="ru-RU" dirty="0" smtClean="0"/>
              <a:t>слух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 В </a:t>
            </a:r>
            <a:r>
              <a:rPr lang="ru-RU" dirty="0"/>
              <a:t>старшей подгруппе   </a:t>
            </a:r>
            <a:r>
              <a:rPr lang="ru-RU" dirty="0" smtClean="0"/>
              <a:t>еще у 3 детей </a:t>
            </a:r>
            <a:r>
              <a:rPr lang="ru-RU" dirty="0"/>
              <a:t>наблюдаются затруднения в пространственном </a:t>
            </a:r>
            <a:r>
              <a:rPr lang="ru-RU" dirty="0" smtClean="0"/>
              <a:t>ориентировании.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4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68580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</a:t>
            </a:r>
            <a:r>
              <a:rPr lang="ru-RU" sz="2400" dirty="0" smtClean="0">
                <a:solidFill>
                  <a:srgbClr val="FF0000"/>
                </a:solidFill>
              </a:rPr>
              <a:t>амешки </a:t>
            </a:r>
            <a:r>
              <a:rPr lang="ru-RU" sz="2400" dirty="0" err="1">
                <a:solidFill>
                  <a:srgbClr val="FF0000"/>
                </a:solidFill>
              </a:rPr>
              <a:t>Марблс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являются тем эффективным средством, который позволяет: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создать стабильную положительную мотивацию к занятиям;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гармонизировать эмоциональное состояние ребенка;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развивать мелкую моторику, упражнять в последовательной смене тонуса мускулатуры рук ребенка;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дольше сохранять работоспособность     ребенка;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обогащать словарный запас;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активизировать потенциальные творческие способности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77723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Камешки </a:t>
            </a:r>
            <a:r>
              <a:rPr lang="ru-RU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настоящим кладом, благодаря которому детство наших детей будет особенным и счастливым.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Этот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материал универсален в работе с детьми разной возрастной категории, создает максимум возможностей для проявления творчества не только со стороны ребенка, но и со стороны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15175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33401"/>
            <a:ext cx="7772400" cy="838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Отделение </a:t>
            </a:r>
            <a:r>
              <a:rPr lang="ru-RU" sz="1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муниципального автономного общеобразовательного учреждения «Малышенская  средняя общеобразовательная школа» Детский сад «Василёк» </a:t>
            </a:r>
            <a:r>
              <a:rPr lang="ru-RU" sz="1800" dirty="0" err="1" smtClean="0">
                <a:solidFill>
                  <a:srgbClr val="002060"/>
                </a:solidFill>
                <a:latin typeface="Monotype Corsiva" pitchFamily="66" charset="0"/>
              </a:rPr>
              <a:t>с.Евсино</a:t>
            </a: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914400" y="2175375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«Волшебство  камешек </a:t>
            </a:r>
            <a:r>
              <a:rPr lang="ru-RU" sz="2800" b="1" i="1" dirty="0" err="1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Марблс</a:t>
            </a:r>
            <a:r>
              <a:rPr lang="ru-RU" sz="2800" b="1" i="1" dirty="0" smtClean="0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FF0066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886200" y="4200927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Подготовила:</a:t>
            </a: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Старший 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воспитатель </a:t>
            </a:r>
          </a:p>
          <a:p>
            <a:pPr lvl="0" algn="ctr"/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Пайль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Ирина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22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12776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</a:t>
            </a:r>
            <a:r>
              <a:rPr lang="ru-RU" sz="3600" b="1" i="1" spc="14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-это</a:t>
            </a:r>
            <a:r>
              <a:rPr lang="ru-RU" sz="3600" b="1" i="1" spc="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громное</a:t>
            </a:r>
            <a:r>
              <a:rPr lang="ru-RU" sz="3600" b="1" i="1" spc="18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свет</a:t>
            </a:r>
            <a:r>
              <a:rPr lang="ru-RU" sz="3600" b="1" i="1" spc="-2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3600" b="1" i="1" spc="18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кно,</a:t>
            </a:r>
            <a:r>
              <a:rPr lang="ru-RU" sz="3600" b="1" i="1" spc="19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ез</a:t>
            </a:r>
            <a:r>
              <a:rPr lang="ru-RU" sz="3600" b="1" i="1" spc="18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орое</a:t>
            </a:r>
            <a:r>
              <a:rPr lang="ru-RU" sz="3600" b="1" i="1" spc="19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3600" b="1" i="1" spc="23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ный</a:t>
            </a:r>
            <a:r>
              <a:rPr lang="ru-RU" sz="3600" b="1" i="1" spc="20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3600" b="1" i="1" spc="20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3600" b="1" i="1" spc="19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вливает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ж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ельный</a:t>
            </a:r>
            <a:r>
              <a:rPr lang="ru-RU" sz="3600" b="1" i="1" spc="14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</a:t>
            </a:r>
            <a:r>
              <a:rPr lang="ru-RU" sz="3600" b="1" i="1" spc="13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дстав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ний,</a:t>
            </a:r>
            <a:r>
              <a:rPr lang="ru-RU" sz="3600" b="1" i="1" spc="14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онят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</a:t>
            </a:r>
            <a:r>
              <a:rPr lang="ru-RU" sz="3600" b="1" i="1" spc="13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</a:t>
            </a:r>
            <a:r>
              <a:rPr lang="ru-RU" sz="3600" b="1" i="1" spc="17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окр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жающем</a:t>
            </a:r>
            <a:r>
              <a:rPr lang="ru-RU" sz="3600" b="1" i="1" spc="14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мире.</a:t>
            </a:r>
            <a:r>
              <a:rPr lang="ru-RU" sz="3600" b="1" i="1" spc="14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3600" b="1" i="1" spc="15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3600" b="1" i="1" spc="14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искра,</a:t>
            </a:r>
            <a:r>
              <a:rPr lang="ru-RU" sz="3600" b="1" i="1" spc="27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игающая</a:t>
            </a:r>
            <a:r>
              <a:rPr lang="ru-RU" sz="3600" b="1" i="1" spc="26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гонек</a:t>
            </a:r>
            <a:r>
              <a:rPr lang="ru-RU" sz="3600" b="1" i="1" spc="26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ивос</a:t>
            </a:r>
            <a:r>
              <a:rPr lang="ru-RU" sz="3600" b="1" i="1" spc="-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3600" b="1" i="1" spc="27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3600" b="1" i="1" spc="31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</a:t>
            </a:r>
            <a:r>
              <a:rPr lang="ru-RU" sz="3600" b="1" i="1" spc="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знате</a:t>
            </a:r>
            <a:r>
              <a:rPr lang="ru-RU" sz="3600" b="1" i="1" spc="-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3600" b="1" i="1" spc="-1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ь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ности».</a:t>
            </a:r>
            <a:r>
              <a:rPr lang="ru-RU" sz="3600" i="1" spc="265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i="1" spc="265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i="1" spc="265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В.А.Сухомлинский</a:t>
            </a:r>
            <a:r>
              <a:rPr lang="ru-RU" sz="3600" i="1" spc="265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1143000" y="1872109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 МАРБЛС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3276600"/>
            <a:ext cx="487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</a:rPr>
              <a:t>Марблс</a:t>
            </a:r>
            <a:r>
              <a:rPr lang="ru-RU" sz="2400" b="1" i="1" dirty="0"/>
              <a:t> – далекий</a:t>
            </a:r>
            <a:endParaRPr lang="ru-RU" sz="2400" dirty="0"/>
          </a:p>
          <a:p>
            <a:pPr algn="ctr"/>
            <a:r>
              <a:rPr lang="ru-RU" sz="2400" b="1" i="1" dirty="0"/>
              <a:t>потомок глиняных шариков, которые многие тысячи лет назад служили игрушками для древних людей. Шарики получили свое название от английского «</a:t>
            </a:r>
            <a:r>
              <a:rPr lang="ru-RU" sz="2400" b="1" i="1" dirty="0" err="1"/>
              <a:t>marbls</a:t>
            </a:r>
            <a:r>
              <a:rPr lang="ru-RU" sz="2400" b="1" i="1" dirty="0"/>
              <a:t>» (то есть мраморные).</a:t>
            </a:r>
            <a:endParaRPr lang="ru-RU" sz="2400" dirty="0"/>
          </a:p>
          <a:p>
            <a:pPr algn="ctr"/>
            <a:r>
              <a:rPr lang="ru-RU" sz="2400" b="1" i="1" dirty="0"/>
              <a:t>Шарики имеют разнообразную</a:t>
            </a:r>
            <a:endParaRPr lang="ru-RU" sz="2400" dirty="0"/>
          </a:p>
          <a:p>
            <a:pPr algn="ctr"/>
            <a:r>
              <a:rPr lang="ru-RU" sz="2400" b="1" i="1" dirty="0"/>
              <a:t>цветовую </a:t>
            </a:r>
            <a:r>
              <a:rPr lang="ru-RU" sz="2400" b="1" i="1" dirty="0" smtClean="0"/>
              <a:t>гамму</a:t>
            </a:r>
            <a:r>
              <a:rPr lang="ru-RU" b="1" i="1" dirty="0" smtClean="0"/>
              <a:t>.</a:t>
            </a:r>
            <a:endParaRPr lang="ru-RU" dirty="0"/>
          </a:p>
        </p:txBody>
      </p:sp>
      <p:grpSp>
        <p:nvGrpSpPr>
          <p:cNvPr id="6" name="drawingObject62"/>
          <p:cNvGrpSpPr/>
          <p:nvPr/>
        </p:nvGrpSpPr>
        <p:grpSpPr>
          <a:xfrm>
            <a:off x="6400800" y="1872109"/>
            <a:ext cx="2132856" cy="1863247"/>
            <a:chOff x="0" y="0"/>
            <a:chExt cx="9144000" cy="6858000"/>
          </a:xfrm>
          <a:noFill/>
        </p:grpSpPr>
        <p:pic>
          <p:nvPicPr>
            <p:cNvPr id="7" name="Picture 63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8" name="Picture 64"/>
            <p:cNvPicPr/>
            <p:nvPr/>
          </p:nvPicPr>
          <p:blipFill>
            <a:blip r:embed="rId4"/>
            <a:stretch/>
          </p:blipFill>
          <p:spPr>
            <a:xfrm>
              <a:off x="160020" y="0"/>
              <a:ext cx="8823960" cy="6858000"/>
            </a:xfrm>
            <a:prstGeom prst="rect">
              <a:avLst/>
            </a:prstGeom>
            <a:noFill/>
          </p:spPr>
        </p:pic>
      </p:grp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7696200" cy="11863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Анализируя возможности нетрадиционных методов и технологий, для меня педагогической находкой  стали </a:t>
            </a:r>
            <a:r>
              <a:rPr lang="ru-RU" sz="2400" dirty="0" smtClean="0">
                <a:solidFill>
                  <a:srgbClr val="C00000"/>
                </a:solidFill>
              </a:rPr>
              <a:t>камешки </a:t>
            </a:r>
            <a:r>
              <a:rPr lang="ru-RU" sz="2400" dirty="0" err="1" smtClean="0">
                <a:solidFill>
                  <a:srgbClr val="C00000"/>
                </a:solidFill>
              </a:rPr>
              <a:t>Марблс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10668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Камешки – </a:t>
            </a:r>
            <a:r>
              <a:rPr lang="ru-RU" b="1" i="1" dirty="0" err="1" smtClean="0"/>
              <a:t>кабашоны</a:t>
            </a:r>
            <a:r>
              <a:rPr lang="ru-RU" b="1" i="1" dirty="0" smtClean="0"/>
              <a:t> ( </a:t>
            </a:r>
            <a:r>
              <a:rPr lang="ru-RU" b="1" i="1" dirty="0"/>
              <a:t>в переводе «шляпка от гвоздя») удобны </a:t>
            </a:r>
            <a:r>
              <a:rPr lang="ru-RU" b="1" i="1" dirty="0" smtClean="0"/>
              <a:t>в</a:t>
            </a:r>
            <a:r>
              <a:rPr lang="ru-RU" dirty="0" smtClean="0"/>
              <a:t> </a:t>
            </a:r>
            <a:r>
              <a:rPr lang="ru-RU" b="1" i="1" dirty="0" smtClean="0"/>
              <a:t>применении</a:t>
            </a:r>
            <a:r>
              <a:rPr lang="ru-RU" b="1" i="1" dirty="0"/>
              <a:t>, они не </a:t>
            </a:r>
            <a:r>
              <a:rPr lang="ru-RU" b="1" i="1" dirty="0" smtClean="0"/>
              <a:t>перекатываются.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3069983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Морские камешки     — интересный, доступный природный материал для сенсорного развития, и к тому же многогранный материал для множества маленьких затей. Дети очень любят собирать различные камушки и играть с ними, их привлекает всё таинственное, а камни обладают какой-то неведомой </a:t>
            </a:r>
            <a:r>
              <a:rPr lang="ru-RU" b="1" i="1" dirty="0" smtClean="0"/>
              <a:t>энергетикой.</a:t>
            </a:r>
            <a:endParaRPr lang="ru-RU" dirty="0"/>
          </a:p>
        </p:txBody>
      </p:sp>
      <p:pic>
        <p:nvPicPr>
          <p:cNvPr id="1027" name="Picture 3" descr="C:\Users\ipail\Desktop\45134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276600" cy="17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pail\Desktop\4ace1a634c85f40d176f4947173632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56" y="3883218"/>
            <a:ext cx="3077244" cy="20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камешек</a:t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1999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>
                <a:solidFill>
                  <a:srgbClr val="C00000"/>
                </a:solidFill>
              </a:rPr>
              <a:t>Камешки </a:t>
            </a:r>
            <a:r>
              <a:rPr lang="ru-RU" sz="1900" b="1" i="1" dirty="0" err="1" smtClean="0">
                <a:solidFill>
                  <a:srgbClr val="C00000"/>
                </a:solidFill>
              </a:rPr>
              <a:t>Марблс</a:t>
            </a:r>
            <a:r>
              <a:rPr lang="ru-RU" sz="1900" dirty="0" smtClean="0"/>
              <a:t> – материал, который отвечает требованиям ФГОС, может быть успешно использован в работе с детьми разного возраста, с разными образовательными потребностями. </a:t>
            </a:r>
          </a:p>
          <a:p>
            <a:r>
              <a:rPr lang="ru-RU" sz="1900" dirty="0" smtClean="0"/>
              <a:t>Они </a:t>
            </a:r>
            <a:r>
              <a:rPr lang="ru-RU" sz="1900" dirty="0"/>
              <a:t>имеют разнообразные оттенки, цвета, красота которых завораживает настолько, что и взрослым и детям хочется к ним прикоснуться, подержать в руках. А главное их предназначение это веселые, полезные и простые игры. Радостные эмоции повышают работоспособность, снижают утомляемость, это благотворно сказывается на общем состоянии здоровья детей</a:t>
            </a:r>
            <a:r>
              <a:rPr lang="ru-RU" sz="1900" dirty="0" smtClean="0"/>
              <a:t>.</a:t>
            </a:r>
            <a:endParaRPr lang="ru-RU" sz="1900" dirty="0"/>
          </a:p>
          <a:p>
            <a:pPr algn="just"/>
            <a:r>
              <a:rPr lang="ru-RU" sz="1900" dirty="0"/>
              <a:t>Использовать данные камешки можно с 2-3 лет и старше.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900" dirty="0"/>
              <a:t>Материал может использоваться как в организованной образовательной деятельности </a:t>
            </a:r>
            <a:r>
              <a:rPr lang="ru-RU" sz="1900" i="1" dirty="0"/>
              <a:t>(</a:t>
            </a:r>
            <a:r>
              <a:rPr lang="ru-RU" sz="1900" i="1" u="sng" dirty="0"/>
              <a:t>групповой, подгрупповой, индивидуальной</a:t>
            </a:r>
            <a:r>
              <a:rPr lang="ru-RU" sz="1900" i="1" dirty="0" smtClean="0"/>
              <a:t>)</a:t>
            </a:r>
            <a:r>
              <a:rPr lang="ru-RU" sz="1900" dirty="0" smtClean="0"/>
              <a:t> </a:t>
            </a:r>
            <a:r>
              <a:rPr lang="ru-RU" sz="1900" dirty="0"/>
              <a:t>деятельности детей.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Камешки </a:t>
            </a:r>
            <a:r>
              <a:rPr lang="ru-RU" sz="1900" b="1" i="1" dirty="0">
                <a:solidFill>
                  <a:srgbClr val="C00000"/>
                </a:solidFill>
              </a:rPr>
              <a:t>«</a:t>
            </a:r>
            <a:r>
              <a:rPr lang="ru-RU" sz="1900" b="1" i="1" dirty="0" err="1">
                <a:solidFill>
                  <a:srgbClr val="C00000"/>
                </a:solidFill>
              </a:rPr>
              <a:t>Марблс</a:t>
            </a:r>
            <a:r>
              <a:rPr lang="ru-RU" sz="1900" b="1" i="1" dirty="0">
                <a:solidFill>
                  <a:srgbClr val="C00000"/>
                </a:solidFill>
              </a:rPr>
              <a:t>»</a:t>
            </a:r>
            <a:r>
              <a:rPr lang="ru-RU" sz="1900" dirty="0"/>
              <a:t> являются полифункциональным пособием, которое находит применение во всех образовательных областях.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Это вариативный материал. Игры и игровые приемы с данным материалом используются в зависимости от поставленных целей и задач.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 Все упражнения могут варьироваться от возраста детей, их развития, заинтересованности в игре.</a:t>
            </a:r>
          </a:p>
        </p:txBody>
      </p:sp>
    </p:spTree>
    <p:extLst>
      <p:ext uri="{BB962C8B-B14F-4D97-AF65-F5344CB8AC3E}">
        <p14:creationId xmlns:p14="http://schemas.microsoft.com/office/powerpoint/2010/main" val="30168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600" y="889844"/>
            <a:ext cx="7391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Использование в работе с детьми дошкольного возраста </a:t>
            </a:r>
            <a:r>
              <a:rPr lang="ru-RU" sz="2800" dirty="0" smtClean="0">
                <a:solidFill>
                  <a:srgbClr val="C00000"/>
                </a:solidFill>
              </a:rPr>
              <a:t>камешек  </a:t>
            </a:r>
            <a:r>
              <a:rPr lang="ru-RU" sz="2800" dirty="0">
                <a:solidFill>
                  <a:srgbClr val="C00000"/>
                </a:solidFill>
              </a:rPr>
              <a:t>способствует достижению следующих результатов: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развитие мелкой моторики,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упражнению в последовательной смене тонуса мускулатуры рук ребенка;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развитие пространственных представлений;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обогащение словарного запаса детей дошкольного возраста;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развитие глазомера, тактильного ощущения, эстетическое восприятия;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- формирование образного мышления, зрительной памяти;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воспитание дисциплинированности, усидчивости.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7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для  работы с камешками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143000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развитие тактильно-двигательного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( игры: «Знакомство», «Золушка», «Найди предмет», «Волшебный мешочек», «На море»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сенсорной культуры  (сенсорные эталоны – форма, цвет, величина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(игры: «Тропинки», «Змейка», «Радуга –дуга»,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( игры: «Лабиринт», «Помоги друзьям»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« игры: «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Создай свою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картину»,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«Летняя полянка»,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«Сезонное дерево»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«Нарисуй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рисунок камешками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речи( Игры: « Лабиринт сказок», « Составь предложение»,              « Назови правильно»,  « Идём в гости»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буквенного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( «Знакомство с буквой»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буквенный состав слова»;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т,д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pail\Desktop\24-02-2023_09-40-35\IMG_20230216_08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pail\Desktop\22-02-2023_10-22-49\IMG_20230221_091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2256"/>
            <a:ext cx="2171700" cy="25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pail\Desktop\22-02-2023_10-22-49\IMG_20230221_091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2256"/>
            <a:ext cx="2009553" cy="25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pail\Desktop\22-02-2023_10-25-02\IMG_20230216_092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32200"/>
            <a:ext cx="2057399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pail\Desktop\22-02-2023_10-25-02\IMG_20230216_09170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24" y="3632200"/>
            <a:ext cx="197612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pail\Desktop\22-02-2023_10-21-09\16770504395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69" y="3632200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pail\Desktop\27-02-2023_14-54-40\1677498858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7956"/>
            <a:ext cx="1864684" cy="24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pail\Desktop\27-02-2023_14-54-40\1677498858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98" y="552006"/>
            <a:ext cx="1876647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pail\Desktop\27-02-2023_14-54-40\1677498858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006"/>
            <a:ext cx="1788263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pail\Desktop\фото\22-01-2023_13-03-45\IMG-da9f8777618e1739636f6ec00e967f6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91" y="3378116"/>
            <a:ext cx="1530082" cy="30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pail\Desktop\для фильма\16741989853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6" y="3378116"/>
            <a:ext cx="1632452" cy="30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pail\Desktop\1677507546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09" y="3587905"/>
            <a:ext cx="1935992" cy="27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66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693</Words>
  <Application>Microsoft Office PowerPoint</Application>
  <PresentationFormat>Экран (4:3)</PresentationFormat>
  <Paragraphs>67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Monotype Corsiva</vt:lpstr>
      <vt:lpstr>Times New Roman</vt:lpstr>
      <vt:lpstr>Wingdings</vt:lpstr>
      <vt:lpstr>Тема Office</vt:lpstr>
      <vt:lpstr>Отделение  муниципального автономного общеобразовательного учреждения «Малышенская  средняя общеобразовательная школа» Детский сад «Василёк» с.Евсино</vt:lpstr>
      <vt:lpstr>Презентация PowerPoint</vt:lpstr>
      <vt:lpstr>Анализируя возможности нетрадиционных методов и технологий, для меня педагогической находкой  стали камешки Марблс</vt:lpstr>
      <vt:lpstr>Виды камешек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при работе с камушками Марблс </vt:lpstr>
      <vt:lpstr>Диагностика</vt:lpstr>
      <vt:lpstr>Презентация PowerPoint</vt:lpstr>
      <vt:lpstr>Презентация PowerPoint</vt:lpstr>
      <vt:lpstr>Отделение  муниципального автономного общеобразовательного учреждения «Малышенская  средняя общеобразовательная школа» Детский сад «Василёк» с.Евсино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с пчёлкой (гласные)</dc:title>
  <dc:creator>oxana</dc:creator>
  <cp:lastModifiedBy>Пономарева ЛД</cp:lastModifiedBy>
  <cp:revision>45</cp:revision>
  <dcterms:created xsi:type="dcterms:W3CDTF">2012-08-13T12:32:19Z</dcterms:created>
  <dcterms:modified xsi:type="dcterms:W3CDTF">2023-06-08T10:51:12Z</dcterms:modified>
</cp:coreProperties>
</file>