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2" r:id="rId4"/>
    <p:sldId id="323" r:id="rId5"/>
    <p:sldId id="331" r:id="rId6"/>
    <p:sldId id="324" r:id="rId7"/>
    <p:sldId id="330" r:id="rId8"/>
    <p:sldId id="287" r:id="rId9"/>
    <p:sldId id="326" r:id="rId10"/>
    <p:sldId id="328" r:id="rId11"/>
    <p:sldId id="329" r:id="rId12"/>
    <p:sldId id="285" r:id="rId13"/>
    <p:sldId id="288" r:id="rId14"/>
    <p:sldId id="291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5244" autoAdjust="0"/>
  </p:normalViewPr>
  <p:slideViewPr>
    <p:cSldViewPr>
      <p:cViewPr varScale="1">
        <p:scale>
          <a:sx n="76" d="100"/>
          <a:sy n="76" d="100"/>
        </p:scale>
        <p:origin x="9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822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722641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инструктора по ФК и музыкального руководителя при организации мероприятий с дошкольниками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564357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ИСТРУКТОР ФК Давыдова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О.В.</a:t>
            </a:r>
            <a:endParaRPr lang="ru-RU" dirty="0"/>
          </a:p>
        </p:txBody>
      </p:sp>
      <p:pic>
        <p:nvPicPr>
          <p:cNvPr id="3074" name="Picture 2" descr="E:\ОЛЯ\ol_o8jVsFGPebNc9GTYcn9Jj246zNuuSyUlT27ntpvoub3By3m3Ev3SkI8rvIJUkyPwsGhpo36CMpMbKyWI3Plw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399" y="4077072"/>
            <a:ext cx="3024166" cy="2268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E99018-8199-42AA-A760-6B1FD5F82496}"/>
              </a:ext>
            </a:extLst>
          </p:cNvPr>
          <p:cNvSpPr/>
          <p:nvPr/>
        </p:nvSpPr>
        <p:spPr>
          <a:xfrm>
            <a:off x="611560" y="1582341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общеразвивающие упражнения требуют бодрой, энергичной музыки; отрывистые поскоки, притопы, галоп – легкой, игривой; упражнения с лентами, флажками – нежной, напевной и т.д.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58C53-C9A8-4670-86F1-799CD8121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68960"/>
            <a:ext cx="4320480" cy="3312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47BAAB-0E22-4A00-9939-F3BBBE7E7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8" y="3068960"/>
            <a:ext cx="43204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IDS01">
            <a:extLst>
              <a:ext uri="{FF2B5EF4-FFF2-40B4-BE49-F238E27FC236}">
                <a16:creationId xmlns:a16="http://schemas.microsoft.com/office/drawing/2014/main" id="{88B63324-18DF-4C1C-AAA7-B9DE973C7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36998" cy="2276872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E899A9-0468-483B-BA1E-4A1D1A38C6E8}"/>
              </a:ext>
            </a:extLst>
          </p:cNvPr>
          <p:cNvSpPr/>
          <p:nvPr/>
        </p:nvSpPr>
        <p:spPr>
          <a:xfrm>
            <a:off x="0" y="1988840"/>
            <a:ext cx="47880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по музыкальному и физическому воспитанию подразумевает осуществление целенаправленного музыкального развития детей в разных формах детской деятельности. </a:t>
            </a:r>
          </a:p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 ним относятся: занятия, праздники, развлечения, самостоятельная музыкальная деятельность, построенные на активном взаимодействии взрослых с детьми.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sun9-56.userapi.com/s/v1/ig2/sFRJutKR4xGKZooWLbS2oBQu2XR2ZuhWeLA5paJ3qrhZTKmbTqbVboOVKg9Mmb1Bu72G3IcVt7uN25lars_qTqld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357717" cy="326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1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единой образовательной политики в двигательном развитии детей при взаимодействии музыкального руководителя и инструктора по физкультуре: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4"/>
            <a:ext cx="76328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учебного года, проводим оценку индивидуального развития детей, в рамках педагогической диагностики:  </a:t>
            </a:r>
            <a:endParaRPr lang="ru-RU" sz="2200" u="sng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(оценка уровня двигательной активности и физической подготовленности);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Музыкальный руководитель (оценка музыкально-ритмического развития детей).</a:t>
            </a:r>
            <a:endParaRPr lang="ru-RU" sz="20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755941"/>
            <a:ext cx="77768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обсуждаем результаты для решения образовательных задач:</a:t>
            </a:r>
            <a:endParaRPr lang="ru-RU" sz="2200" u="sng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индивидуальную работу для под­держки ребёнка в музыкально-ритмической и двигательной деятельности;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его профессиональной коррекции особенно­стей его музыкально-ритмического и физического развития.</a:t>
            </a:r>
            <a:endParaRPr lang="ru-RU" sz="20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47525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Синхронизируем  деятельность: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потенциальные возможности программного обеспечения друг друга, усиливая тем самым воздействие на формируемые у воспитанника функции,  двигательные  умения, навыки или процессы.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перспективный план взаимодействия по возрастным группам для разработки и реализации комплексного сопровождения развития ребенка в рамках реализуемого содержания образовательной работы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ОЛЯ\37iP7bjVhCWHGcs7oUDgREW6IhVa7Xg4pWG5XKOR1ZnlveDAadGycqPw39IRI8w1KEHEY37KD1eD9_Bw7_YPaWVK.jpg"/>
          <p:cNvPicPr>
            <a:picLocks noChangeAspect="1" noChangeArrowheads="1"/>
          </p:cNvPicPr>
          <p:nvPr/>
        </p:nvPicPr>
        <p:blipFill>
          <a:blip r:embed="rId2"/>
          <a:srcRect b="8955"/>
          <a:stretch>
            <a:fillRect/>
          </a:stretch>
        </p:blipFill>
        <p:spPr bwMode="auto">
          <a:xfrm>
            <a:off x="5143504" y="1857364"/>
            <a:ext cx="3786214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7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71592"/>
            <a:ext cx="8671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315175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0" y="3682911"/>
            <a:ext cx="5976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7E6581B-52DB-490C-BC41-84D8D9E8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09" y="5373216"/>
            <a:ext cx="5904659" cy="504056"/>
          </a:xfrm>
        </p:spPr>
        <p:txBody>
          <a:bodyPr>
            <a:normAutofit fontScale="90000"/>
          </a:bodyPr>
          <a:lstStyle/>
          <a:p>
            <a:br>
              <a:rPr lang="ru-RU" sz="1800" b="0" cap="none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1800" b="0" cap="none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ru-RU" sz="1800" b="0" cap="none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ru-RU" sz="1800" b="0" cap="non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ru-RU" sz="2400" b="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36418-F456-4B42-A1D9-34E169EA6C19}"/>
              </a:ext>
            </a:extLst>
          </p:cNvPr>
          <p:cNvSpPr txBox="1"/>
          <p:nvPr/>
        </p:nvSpPr>
        <p:spPr>
          <a:xfrm>
            <a:off x="179509" y="1268760"/>
            <a:ext cx="867198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совместная работа строится на взаимном уважении, обмене опытом и постоянном поиске новых идей. Мы регулярно проводим мини‑обсуждения после занятий, анализируем, что получилось хорошо, а что можно улучшить. Это помогает нам совершенствовать методики и делать занятия ещё более эффективными и увлекательными для детей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4320B2-5FEF-48A3-9AD8-0149ACB05DF1}"/>
              </a:ext>
            </a:extLst>
          </p:cNvPr>
          <p:cNvSpPr txBox="1"/>
          <p:nvPr/>
        </p:nvSpPr>
        <p:spPr>
          <a:xfrm>
            <a:off x="107505" y="3573016"/>
            <a:ext cx="87849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музыкального руководителя за профессионализм, творческий подход и готовность к сотрудничеству! Уверена, что наша совместная работа вносит большой вклад в гармоничное развитие воспитанников нашего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1195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«Возможно, самое лучшее, самое совершенное и радостное, что есть в жизни – это свободное движение под музыку.</a:t>
            </a:r>
          </a:p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научиться этому можно у ребенка и вместе с ним»</a:t>
            </a:r>
          </a:p>
          <a:p>
            <a:pPr algn="r"/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Иосифовна Буренина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esktop\презентации\картинки\52702557.7cpvb6ad2j.W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5"/>
            <a:ext cx="322296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ОЛЯ\bm3EjmQORlV9xpEzgjFBSgQOS5mBrzeve3TM0rZIi14396Lmc9ls1Rmou2jPDeWokoYYIxJKS9sXmV8vi8-5I5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928934"/>
            <a:ext cx="4952917" cy="3714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0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ABC232-DA19-4408-82BB-A33A335751C9}"/>
              </a:ext>
            </a:extLst>
          </p:cNvPr>
          <p:cNvSpPr txBox="1"/>
          <p:nvPr/>
        </p:nvSpPr>
        <p:spPr>
          <a:xfrm>
            <a:off x="251520" y="1166843"/>
            <a:ext cx="813690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особую значимость приобретает сотрудничество между инструктором по физической культуре и музыкальным руководителем детского сада.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 специалиста выполняют  важные функции в образовательном процессе дошкольников, однако наибольший эффект достигается лишь тогда, когда их работа гармонично сочетается друг с другом.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инструктор по физической культуре, я вижу огромную пользу в интеграции музыки в физкультурные занятия. Совместная работа с музыкальным руководителем позволяет сделать двигательную активность детей более эмоциональной, ритмичной и увлекательной.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регулярно планируем совместную деятельность — обсуждаем темы предстоящих занятий, праздников и досугов. В основе нашего взаимодействия лежат несколько ключевых направлений: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9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8D5D93-863A-41FE-B5F4-BB14C366770E}"/>
              </a:ext>
            </a:extLst>
          </p:cNvPr>
          <p:cNvSpPr txBox="1"/>
          <p:nvPr/>
        </p:nvSpPr>
        <p:spPr>
          <a:xfrm>
            <a:off x="285720" y="714356"/>
            <a:ext cx="81369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Физкультурно‑музыкальные занятия.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подбираем музыкальные композиции, которые соответствуют темпу и характеру упражнений. Например, бодрая маршевая музыка помогает детям держать строй и ритм во время ходьбы, а плавные мелодии подходят для дыхательных упражнений и релаксации.</a:t>
            </a: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музыкальным сопровождением.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подбирает весёлые детские песни, либо музыку, под которые мы проводим игры на развитие координации, ловкости и внимания. Дети с удовольствием выполняют движения в такт музыке, что развивает их чувство ритма и координацию.</a:t>
            </a:r>
          </a:p>
        </p:txBody>
      </p:sp>
      <p:pic>
        <p:nvPicPr>
          <p:cNvPr id="3" name="Picture 2" descr="https://sun9-23.userapi.com/s/v1/ig2/K7fSiw24YoeiLBIh2cNey9WabT8JTDgTOlngeKYoQ5I4e3cMGtYMBzkZ5hwRdnyqJwAlu7uKVg9N3vmW6IO4FNSg.jpg?quality=96&amp;as=32x32,48x48,72x72,108x108,160x160,240x240,360x360,480x480,540x540,640x640,720x720,1080x1080,1280x1280,1440x1440,1600x160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2786082" cy="2786082"/>
          </a:xfrm>
          <a:prstGeom prst="rect">
            <a:avLst/>
          </a:prstGeom>
          <a:noFill/>
        </p:spPr>
      </p:pic>
      <p:pic>
        <p:nvPicPr>
          <p:cNvPr id="2050" name="Picture 2" descr="E:\ОЛЯ\qf7rIN8spxcrs6j3yoH1BhTV2xSP0HOgnoPEMuparS3P2rnbozn0RMyqe_Kax02KakLom2AmqMcAmDBnfWTfS25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2953192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82341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праздникам и развлечениям.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мы разрабатываем сценарии утренников, где гармонично сочетаем танцы, песни и физкультурные элементы. Например, на осеннем празднике мы включили эстафеты с осенними атрибутами, сопровождаемые тематической музыкой, а на День матери — танцевально‑игровые блоки.( это структурированные комплексы танцевальных упражнений, игр или активностей, которые сочетают элементы движения, музыки и игры).</a:t>
            </a:r>
          </a:p>
        </p:txBody>
      </p:sp>
      <p:pic>
        <p:nvPicPr>
          <p:cNvPr id="3" name="Picture 2" descr="https://sun9-31.userapi.com/s/v1/ig2/jAr8KWbNURQvXq28dwQna0pD16ovKNKPBOHyGmYHU2MYOK0XgsPjd--mJJqrKvYptGKk4CIZrj67eMOFF3If_4f6.jpg?quality=95&amp;as=32x22,48x33,72x50,108x75,160x111,240x167,360x250,480x333,540x375,640x444,716x497&amp;from=bu&amp;u=0bi-WZIgEOOLj2BUTgwbYRflk4_9OO_Z6_tZgC-8Avo&amp;cs=716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071966" cy="3011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439AC4-AE80-4EE5-8CBB-D9A857BF8262}"/>
              </a:ext>
            </a:extLst>
          </p:cNvPr>
          <p:cNvSpPr/>
          <p:nvPr/>
        </p:nvSpPr>
        <p:spPr>
          <a:xfrm>
            <a:off x="179512" y="-243408"/>
            <a:ext cx="849694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BF154-7BA1-40A5-87C6-2913B72FB54B}"/>
              </a:ext>
            </a:extLst>
          </p:cNvPr>
          <p:cNvSpPr txBox="1"/>
          <p:nvPr/>
        </p:nvSpPr>
        <p:spPr>
          <a:xfrm>
            <a:off x="467544" y="260649"/>
            <a:ext cx="82089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и пальчиковая гимнастика.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используем музыкальные потешки и песенки для проведения пальчиковых игр и дыхательных упражнений, что делает их более привлекательными для малышей.</a:t>
            </a:r>
          </a:p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ритмики и пластики.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мы учим детей согласовывать движения с музыкой: менять темп, направление, характер движений в зависимости от звучания. Это не только развивает музыкальный слух, но и улучшает контроль над собственным телом.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6401B-DC58-4AE5-83DE-B1345109C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2880320" cy="35283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412504-7EC5-42B4-BE04-3550F1AF7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33664"/>
            <a:ext cx="3312368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73C478-AD14-437A-B8C0-5921D393B65C}"/>
              </a:ext>
            </a:extLst>
          </p:cNvPr>
          <p:cNvSpPr/>
          <p:nvPr/>
        </p:nvSpPr>
        <p:spPr>
          <a:xfrm>
            <a:off x="251521" y="260649"/>
            <a:ext cx="6048672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такого сотрудничества мы отмечаем:</a:t>
            </a:r>
          </a:p>
          <a:p>
            <a:pPr marL="342900" lvl="0" indent="-342900">
              <a:spcAft>
                <a:spcPts val="75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интереса детей к занятиям физической культурой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750"/>
              </a:spcAft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музыкального слуха и чувства ритма;</a:t>
            </a:r>
          </a:p>
          <a:p>
            <a:pPr lvl="0"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координации  и ритмичности движений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и совершенствование  физических качеств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выносливости</a:t>
            </a:r>
          </a:p>
          <a:p>
            <a:pPr marL="342900" lvl="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быстроты реакции</a:t>
            </a:r>
          </a:p>
          <a:p>
            <a:pPr marL="342900" lvl="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ловкости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ОЛЯ\bm3EjmQORlV9xpEzgjFBSgQOS5mBrzeve3TM0rZIi14396Lmc9ls1Rmou2jPDeWokoYYIxJKS9sXmV8vi8-5I5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88" y="8572536"/>
            <a:ext cx="24384000" cy="18288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574E5-2F6A-4F6A-847E-3A9D2AAF5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32" y="3552489"/>
            <a:ext cx="4270552" cy="31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9568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воспитания: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2612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и укреплять здоровье детей,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здорового образа жизни и безопасности жизнедеятельности,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здоровье детей их физического развития через совместную деятельность с семьями воспитанников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2361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развитии ведущими являются 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39552" y="4582219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является музыка, а разнообразные физические упражнения, танцы, сюжетно-образные движения используются как средства более глубокого ее восприятия и понимания.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44ABB3C-7DDD-4132-9857-A3451DA0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3573016"/>
            <a:ext cx="2736304" cy="219595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br>
              <a:rPr lang="ru-RU" sz="2000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9C8E2-8881-4316-895A-1CC87DACAF12}"/>
              </a:ext>
            </a:extLst>
          </p:cNvPr>
          <p:cNvSpPr txBox="1"/>
          <p:nvPr/>
        </p:nvSpPr>
        <p:spPr>
          <a:xfrm>
            <a:off x="323528" y="781248"/>
            <a:ext cx="80346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обеспечивает сопровождение, которое должно подчиняться выполнению этих задач – характер музыки должен соответствовать характеру движений.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целесообразно на спортивных мероприятиях проводить под музыку некоторые основные движения (ходьбу, бег, подпрыгивания) перестроения, строевые и общеразвивающие упражнения с элементами художественной гимнастики.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E3766-98BF-4D42-9C68-181CAECBBA46}"/>
              </a:ext>
            </a:extLst>
          </p:cNvPr>
          <p:cNvSpPr txBox="1"/>
          <p:nvPr/>
        </p:nvSpPr>
        <p:spPr>
          <a:xfrm>
            <a:off x="179512" y="3284984"/>
            <a:ext cx="30243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движение имеет своеобразный характер, поэтому необходимо найти для него соответствующее музыкальное сопровождение.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464344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фото</a:t>
            </a:r>
            <a:endParaRPr lang="ru-RU" dirty="0"/>
          </a:p>
        </p:txBody>
      </p:sp>
      <p:pic>
        <p:nvPicPr>
          <p:cNvPr id="6146" name="Picture 2" descr="E:\ОЛЯ\7T4AnYnQDnNI998TXye9MRrcH1p82HiMQ_9WTRTNxTu1ZapjZgjkqbY7qYk2OlHN0qLtOjT9C3xDc4ziHvosSCo_.jpg"/>
          <p:cNvPicPr>
            <a:picLocks noChangeAspect="1" noChangeArrowheads="1"/>
          </p:cNvPicPr>
          <p:nvPr/>
        </p:nvPicPr>
        <p:blipFill>
          <a:blip r:embed="rId2"/>
          <a:srcRect b="11043"/>
          <a:stretch>
            <a:fillRect/>
          </a:stretch>
        </p:blipFill>
        <p:spPr bwMode="auto">
          <a:xfrm>
            <a:off x="4286248" y="3071810"/>
            <a:ext cx="4000528" cy="3558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7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865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даниилалёна</dc:creator>
  <cp:lastModifiedBy>AROYD</cp:lastModifiedBy>
  <cp:revision>158</cp:revision>
  <dcterms:created xsi:type="dcterms:W3CDTF">2016-11-20T16:08:00Z</dcterms:created>
  <dcterms:modified xsi:type="dcterms:W3CDTF">2026-04-08T18:09:05Z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1115846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