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6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33CC"/>
    <a:srgbClr val="CC00CC"/>
    <a:srgbClr val="99CC00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94" autoAdjust="0"/>
    <p:restoredTop sz="94640" autoAdjust="0"/>
  </p:normalViewPr>
  <p:slideViewPr>
    <p:cSldViewPr>
      <p:cViewPr>
        <p:scale>
          <a:sx n="70" d="100"/>
          <a:sy n="70" d="100"/>
        </p:scale>
        <p:origin x="-1218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img-fotki.yandex.ru/get/5627/66124276.117/0_8d78c_ce0b014c_XL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0729" cy="61653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979712" y="1772816"/>
            <a:ext cx="5256584" cy="1470025"/>
          </a:xfrm>
        </p:spPr>
        <p:txBody>
          <a:bodyPr/>
          <a:lstStyle>
            <a:lvl1pPr>
              <a:defRPr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259632" y="357301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A5E6-BD04-409C-929E-A1340BA3FB9C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4698-9717-4DF6-ADB6-A5DDA6353DE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Рисунок 9" descr="new706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1800" y="5002332"/>
            <a:ext cx="3488918" cy="18556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img-fotki.yandex.ru/get/5627/66124276.117/0_8d78c_ce0b014c_XL.jpg"/>
          <p:cNvPicPr>
            <a:picLocks noChangeAspect="1" noChangeArrowheads="1"/>
          </p:cNvPicPr>
          <p:nvPr userDrawn="1"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-1" y="0"/>
            <a:ext cx="9150729" cy="61653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 useBgFill="1"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395536" y="1844824"/>
            <a:ext cx="8424936" cy="4525963"/>
          </a:xfrm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A5E6-BD04-409C-929E-A1340BA3FB9C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 descr="new706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4168" y="4797152"/>
            <a:ext cx="3488918" cy="18556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new706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284" r="14411"/>
          <a:stretch>
            <a:fillRect/>
          </a:stretch>
        </p:blipFill>
        <p:spPr>
          <a:xfrm>
            <a:off x="467544" y="188640"/>
            <a:ext cx="8280920" cy="6264696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77724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2564904"/>
            <a:ext cx="7772400" cy="295232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A5E6-BD04-409C-929E-A1340BA3FB9C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4698-9717-4DF6-ADB6-A5DDA6353DE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Picture 4" descr="https://img-fotki.yandex.ru/get/5627/66124276.117/0_8d78c_ce0b014c_XL.jpg"/>
          <p:cNvPicPr>
            <a:picLocks noChangeAspect="1" noChangeArrowheads="1"/>
          </p:cNvPicPr>
          <p:nvPr userDrawn="1"/>
        </p:nvPicPr>
        <p:blipFill>
          <a:blip r:embed="rId3" cstate="print"/>
          <a:srcRect b="96940"/>
          <a:stretch>
            <a:fillRect/>
          </a:stretch>
        </p:blipFill>
        <p:spPr bwMode="auto">
          <a:xfrm>
            <a:off x="-1" y="0"/>
            <a:ext cx="9150729" cy="188640"/>
          </a:xfrm>
          <a:prstGeom prst="rect">
            <a:avLst/>
          </a:prstGeom>
          <a:noFill/>
        </p:spPr>
      </p:pic>
      <p:pic>
        <p:nvPicPr>
          <p:cNvPr id="10" name="Picture 4" descr="https://img-fotki.yandex.ru/get/5627/66124276.117/0_8d78c_ce0b014c_XL.jpg"/>
          <p:cNvPicPr>
            <a:picLocks noChangeAspect="1" noChangeArrowheads="1"/>
          </p:cNvPicPr>
          <p:nvPr userDrawn="1"/>
        </p:nvPicPr>
        <p:blipFill>
          <a:blip r:embed="rId3" cstate="print"/>
          <a:srcRect b="96940"/>
          <a:stretch>
            <a:fillRect/>
          </a:stretch>
        </p:blipFill>
        <p:spPr bwMode="auto">
          <a:xfrm>
            <a:off x="-6729" y="6669360"/>
            <a:ext cx="9150729" cy="18864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A5E6-BD04-409C-929E-A1340BA3FB9C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4698-9717-4DF6-ADB6-A5DDA6353DE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new706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1800" y="5002332"/>
            <a:ext cx="3488918" cy="18556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A5E6-BD04-409C-929E-A1340BA3FB9C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4698-9717-4DF6-ADB6-A5DDA6353DE2}" type="slidenum">
              <a:rPr lang="ru-RU" smtClean="0"/>
              <a:pPr/>
              <a:t>‹#›</a:t>
            </a:fld>
            <a:endParaRPr lang="ru-RU"/>
          </a:p>
        </p:txBody>
      </p:sp>
      <p:sp useBgFill="1"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395536" y="1844824"/>
            <a:ext cx="8229600" cy="4525963"/>
          </a:xfrm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A5E6-BD04-409C-929E-A1340BA3FB9C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4698-9717-4DF6-ADB6-A5DDA6353DE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 descr="new706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1052736"/>
            <a:ext cx="9144000" cy="4863465"/>
          </a:xfrm>
          <a:prstGeom prst="rect">
            <a:avLst/>
          </a:prstGeom>
        </p:spPr>
      </p:pic>
      <p:sp useBgFill="1">
        <p:nvSpPr>
          <p:cNvPr id="6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67544" y="1052736"/>
            <a:ext cx="8229600" cy="4752528"/>
          </a:xfrm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A5E6-BD04-409C-929E-A1340BA3FB9C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4698-9717-4DF6-ADB6-A5DDA6353D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A5E6-BD04-409C-929E-A1340BA3FB9C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4698-9717-4DF6-ADB6-A5DDA6353D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2A5E6-BD04-409C-929E-A1340BA3FB9C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74698-9717-4DF6-ADB6-A5DDA6353DE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new706.jp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494"/>
          <a:stretch>
            <a:fillRect/>
          </a:stretch>
        </p:blipFill>
        <p:spPr>
          <a:xfrm>
            <a:off x="0" y="4509120"/>
            <a:ext cx="2948350" cy="185566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alphaModFix amt="3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bg2">
              <a:alpha val="3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Заголовок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bg2">
              <a:alpha val="27000"/>
            </a:schemeClr>
          </a:solidFill>
          <a:scene3d>
            <a:camera prst="orthographicFront"/>
            <a:lightRig rig="threePt" dir="t"/>
          </a:scene3d>
          <a:sp3d extrusionH="76200">
            <a:bevelT w="139700" prst="cross"/>
            <a:extrusionClr>
              <a:schemeClr val="bg2"/>
            </a:extrusionClr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2A5E6-BD04-409C-929E-A1340BA3FB9C}" type="datetimeFigureOut">
              <a:rPr lang="ru-RU" smtClean="0"/>
              <a:pPr/>
              <a:t>12.11.2025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74698-9717-4DF6-ADB6-A5DDA6353DE2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4" descr="https://img-fotki.yandex.ru/get/5627/66124276.117/0_8d78c_ce0b014c_XL.jpg"/>
          <p:cNvPicPr>
            <a:picLocks noChangeAspect="1" noChangeArrowheads="1"/>
          </p:cNvPicPr>
          <p:nvPr/>
        </p:nvPicPr>
        <p:blipFill>
          <a:blip r:embed="rId12" cstate="print"/>
          <a:srcRect b="96940"/>
          <a:stretch>
            <a:fillRect/>
          </a:stretch>
        </p:blipFill>
        <p:spPr bwMode="auto">
          <a:xfrm>
            <a:off x="-1" y="0"/>
            <a:ext cx="9150729" cy="188640"/>
          </a:xfrm>
          <a:prstGeom prst="rect">
            <a:avLst/>
          </a:prstGeom>
          <a:noFill/>
        </p:spPr>
      </p:pic>
      <p:pic>
        <p:nvPicPr>
          <p:cNvPr id="8" name="Picture 4" descr="https://img-fotki.yandex.ru/get/5627/66124276.117/0_8d78c_ce0b014c_XL.jpg"/>
          <p:cNvPicPr>
            <a:picLocks noChangeAspect="1" noChangeArrowheads="1"/>
          </p:cNvPicPr>
          <p:nvPr/>
        </p:nvPicPr>
        <p:blipFill>
          <a:blip r:embed="rId12" cstate="print"/>
          <a:srcRect b="96940"/>
          <a:stretch>
            <a:fillRect/>
          </a:stretch>
        </p:blipFill>
        <p:spPr bwMode="auto">
          <a:xfrm>
            <a:off x="0" y="6669360"/>
            <a:ext cx="9150729" cy="18864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9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bg2">
              <a:lumMod val="25000"/>
            </a:schemeClr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8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1928802"/>
            <a:ext cx="6143668" cy="271464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Обмен опытом по теме:</a:t>
            </a:r>
            <a:br>
              <a:rPr lang="ru-RU" sz="2800" dirty="0" smtClean="0"/>
            </a:br>
            <a:r>
              <a:rPr lang="ru-RU" sz="3600" dirty="0" smtClean="0">
                <a:solidFill>
                  <a:srgbClr val="002060"/>
                </a:solidFill>
              </a:rPr>
              <a:t>«Взаимодействие с родителями и вовлечение их в театрализованную деятельность в группе.»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29322" y="5214950"/>
            <a:ext cx="2445490" cy="714380"/>
          </a:xfrm>
        </p:spPr>
        <p:txBody>
          <a:bodyPr>
            <a:normAutofit fontScale="92500" lnSpcReduction="20000"/>
          </a:bodyPr>
          <a:lstStyle/>
          <a:p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Воспитатель отделения МАДОУ </a:t>
            </a:r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</a:rPr>
              <a:t>ГЦРР-д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/с №4 «Ёлочка»</a:t>
            </a:r>
          </a:p>
          <a:p>
            <a:r>
              <a:rPr lang="ru-RU" sz="1200" dirty="0" err="1" smtClean="0">
                <a:solidFill>
                  <a:schemeClr val="bg2">
                    <a:lumMod val="25000"/>
                  </a:schemeClr>
                </a:solidFill>
              </a:rPr>
              <a:t>ЦРР-д</a:t>
            </a:r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/с №2 «Зёрнышко»</a:t>
            </a:r>
          </a:p>
          <a:p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Носенко О. А.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одержимое 19"/>
          <p:cNvSpPr>
            <a:spLocks noGrp="1"/>
          </p:cNvSpPr>
          <p:nvPr>
            <p:ph idx="1"/>
          </p:nvPr>
        </p:nvSpPr>
        <p:spPr>
          <a:xfrm>
            <a:off x="467544" y="428604"/>
            <a:ext cx="8229600" cy="60007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/>
              <a:t>Роль родителей в поддержке детей через театрализованную деятельность </a:t>
            </a:r>
            <a:r>
              <a:rPr lang="ru-RU" sz="1800" dirty="0" smtClean="0"/>
              <a:t>даёт </a:t>
            </a:r>
            <a:r>
              <a:rPr lang="ru-RU" sz="1800" b="1" dirty="0" smtClean="0"/>
              <a:t>комплексный эффект</a:t>
            </a:r>
            <a:r>
              <a:rPr lang="ru-RU" sz="1800" dirty="0" smtClean="0"/>
              <a:t> для развития ребёнка:</a:t>
            </a:r>
          </a:p>
          <a:p>
            <a:pPr lvl="0"/>
            <a:r>
              <a:rPr lang="ru-RU" sz="1400" b="1" dirty="0" smtClean="0"/>
              <a:t>Эмоциональная поддержка.</a:t>
            </a:r>
            <a:r>
              <a:rPr lang="ru-RU" sz="1400" dirty="0" smtClean="0"/>
              <a:t> Появление родителя в роли сказочного героя вызывает у ребёнка восторг и гордость, укрепляет чувство безопасности.</a:t>
            </a:r>
          </a:p>
          <a:p>
            <a:pPr lvl="0"/>
            <a:r>
              <a:rPr lang="ru-RU" sz="1400" b="1" dirty="0" smtClean="0"/>
              <a:t>Мотивация к самовыражению.</a:t>
            </a:r>
            <a:r>
              <a:rPr lang="ru-RU" sz="1400" dirty="0" smtClean="0"/>
              <a:t> Ребёнок стремится подражать взрослому, учится выразительному исполнению ролей («Я хочу быть, как мама!»).</a:t>
            </a:r>
          </a:p>
          <a:p>
            <a:pPr lvl="0"/>
            <a:r>
              <a:rPr lang="ru-RU" sz="1400" b="1" dirty="0" smtClean="0"/>
              <a:t>Развитие коммуникативных навыков.</a:t>
            </a:r>
            <a:r>
              <a:rPr lang="ru-RU" sz="1400" dirty="0" smtClean="0"/>
              <a:t> Совместная игра учит </a:t>
            </a:r>
            <a:r>
              <a:rPr lang="ru-RU" sz="1400" dirty="0" err="1" smtClean="0"/>
              <a:t>эмпатии</a:t>
            </a:r>
            <a:r>
              <a:rPr lang="ru-RU" sz="1400" dirty="0" smtClean="0"/>
              <a:t>, диалогу, умению работать в команде.</a:t>
            </a:r>
          </a:p>
          <a:p>
            <a:pPr lvl="0"/>
            <a:r>
              <a:rPr lang="ru-RU" sz="1400" b="1" dirty="0" smtClean="0"/>
              <a:t>Коррекция поведения.</a:t>
            </a:r>
            <a:r>
              <a:rPr lang="ru-RU" sz="1400" dirty="0" smtClean="0"/>
              <a:t> Театрализация помогает преодолеть страхи, тревожность, повысить самооценку.</a:t>
            </a:r>
          </a:p>
          <a:p>
            <a:pPr lvl="0"/>
            <a:r>
              <a:rPr lang="ru-RU" sz="1400" b="1" dirty="0" smtClean="0"/>
              <a:t>Когнитивное развитие.</a:t>
            </a:r>
            <a:r>
              <a:rPr lang="ru-RU" sz="1400" dirty="0" smtClean="0"/>
              <a:t> Через образы и сюжеты ребёнок осваивает новые знания, тренирует память и воображение.</a:t>
            </a:r>
          </a:p>
          <a:p>
            <a:pPr lvl="0"/>
            <a:r>
              <a:rPr lang="ru-RU" sz="1400" b="1" dirty="0" smtClean="0"/>
              <a:t>Социализация.</a:t>
            </a:r>
            <a:r>
              <a:rPr lang="ru-RU" sz="1400" dirty="0" smtClean="0"/>
              <a:t> Участие в коллективных постановках учит взаимодействию в группе, соблюдению правил.</a:t>
            </a:r>
          </a:p>
          <a:p>
            <a:pPr lvl="0"/>
            <a:r>
              <a:rPr lang="ru-RU" sz="1400" b="1" dirty="0" smtClean="0"/>
              <a:t>Эстетическое воспитание.</a:t>
            </a:r>
            <a:r>
              <a:rPr lang="ru-RU" sz="1400" dirty="0" smtClean="0"/>
              <a:t> Знакомство с театральным искусством развивает художественный вкус и творческое мышление.</a:t>
            </a:r>
          </a:p>
          <a:p>
            <a:pPr lvl="0"/>
            <a:r>
              <a:rPr lang="ru-RU" sz="1400" b="1" dirty="0" smtClean="0"/>
              <a:t>Укрепление семейных связей.</a:t>
            </a:r>
            <a:r>
              <a:rPr lang="ru-RU" sz="1400" dirty="0" smtClean="0"/>
              <a:t> Совместная подготовка к спектаклям создаёт атмосферу доверия и сотрудничества.</a:t>
            </a:r>
          </a:p>
          <a:p>
            <a:pPr algn="ctr">
              <a:buNone/>
            </a:pPr>
            <a:endParaRPr lang="ru-RU" b="1" dirty="0">
              <a:solidFill>
                <a:srgbClr val="FF3300"/>
              </a:solidFill>
              <a:latin typeface="Segoe Print" pitchFamily="2" charset="0"/>
            </a:endParaRPr>
          </a:p>
        </p:txBody>
      </p:sp>
      <p:pic>
        <p:nvPicPr>
          <p:cNvPr id="10" name="Рисунок 9" descr="dWH8-XDKw1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5000636"/>
            <a:ext cx="3356842" cy="1578765"/>
          </a:xfrm>
          <a:prstGeom prst="rect">
            <a:avLst/>
          </a:prstGeom>
        </p:spPr>
      </p:pic>
      <p:pic>
        <p:nvPicPr>
          <p:cNvPr id="11" name="Рисунок 10" descr="nJRKSshWcK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6" y="4786322"/>
            <a:ext cx="2381267" cy="1785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нимок экрана (228).png"/>
          <p:cNvPicPr>
            <a:picLocks noChangeAspect="1"/>
          </p:cNvPicPr>
          <p:nvPr/>
        </p:nvPicPr>
        <p:blipFill>
          <a:blip r:embed="rId2"/>
          <a:srcRect l="21797" t="35966" r="45390" b="40411"/>
          <a:stretch>
            <a:fillRect/>
          </a:stretch>
        </p:blipFill>
        <p:spPr>
          <a:xfrm>
            <a:off x="285720" y="4714884"/>
            <a:ext cx="4588841" cy="1857388"/>
          </a:xfrm>
          <a:prstGeom prst="rect">
            <a:avLst/>
          </a:prstGeom>
        </p:spPr>
      </p:pic>
      <p:pic>
        <p:nvPicPr>
          <p:cNvPr id="8" name="Содержимое 7" descr="IMG_916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48697" t="21443" r="34394" b="40982"/>
          <a:stretch>
            <a:fillRect/>
          </a:stretch>
        </p:blipFill>
        <p:spPr>
          <a:xfrm>
            <a:off x="285720" y="2714620"/>
            <a:ext cx="1071570" cy="1785950"/>
          </a:xfrm>
        </p:spPr>
      </p:pic>
      <p:pic>
        <p:nvPicPr>
          <p:cNvPr id="9" name="Рисунок 8" descr="IMG_9166.JPG"/>
          <p:cNvPicPr>
            <a:picLocks noChangeAspect="1"/>
          </p:cNvPicPr>
          <p:nvPr/>
        </p:nvPicPr>
        <p:blipFill>
          <a:blip r:embed="rId4" cstate="print"/>
          <a:srcRect l="33516" t="26979" r="53203" b="18854"/>
          <a:stretch>
            <a:fillRect/>
          </a:stretch>
        </p:blipFill>
        <p:spPr>
          <a:xfrm>
            <a:off x="3643306" y="285728"/>
            <a:ext cx="1214446" cy="3714776"/>
          </a:xfrm>
          <a:prstGeom prst="rect">
            <a:avLst/>
          </a:prstGeom>
        </p:spPr>
      </p:pic>
      <p:pic>
        <p:nvPicPr>
          <p:cNvPr id="13" name="Рисунок 12" descr="IMG_9168.JPG"/>
          <p:cNvPicPr>
            <a:picLocks noChangeAspect="1"/>
          </p:cNvPicPr>
          <p:nvPr/>
        </p:nvPicPr>
        <p:blipFill>
          <a:blip r:embed="rId5" cstate="print"/>
          <a:srcRect l="58360" t="28855" r="21327" b="27395"/>
          <a:stretch>
            <a:fillRect/>
          </a:stretch>
        </p:blipFill>
        <p:spPr>
          <a:xfrm>
            <a:off x="214282" y="428604"/>
            <a:ext cx="1370929" cy="2214578"/>
          </a:xfrm>
          <a:prstGeom prst="rect">
            <a:avLst/>
          </a:prstGeom>
        </p:spPr>
      </p:pic>
      <p:pic>
        <p:nvPicPr>
          <p:cNvPr id="15" name="Рисунок 14" descr="IMG_9180.JPG"/>
          <p:cNvPicPr>
            <a:picLocks noChangeAspect="1"/>
          </p:cNvPicPr>
          <p:nvPr/>
        </p:nvPicPr>
        <p:blipFill>
          <a:blip r:embed="rId6" cstate="print"/>
          <a:srcRect l="1173" t="16147" r="20702" b="26561"/>
          <a:stretch>
            <a:fillRect/>
          </a:stretch>
        </p:blipFill>
        <p:spPr>
          <a:xfrm>
            <a:off x="1428728" y="428604"/>
            <a:ext cx="2337971" cy="1285884"/>
          </a:xfrm>
          <a:prstGeom prst="rect">
            <a:avLst/>
          </a:prstGeom>
        </p:spPr>
      </p:pic>
      <p:pic>
        <p:nvPicPr>
          <p:cNvPr id="17" name="Рисунок 16" descr="IMG_9188.JPG"/>
          <p:cNvPicPr>
            <a:picLocks noChangeAspect="1"/>
          </p:cNvPicPr>
          <p:nvPr/>
        </p:nvPicPr>
        <p:blipFill>
          <a:blip r:embed="rId7" cstate="print"/>
          <a:srcRect l="6486" t="1356" r="25545" b="27810"/>
          <a:stretch>
            <a:fillRect/>
          </a:stretch>
        </p:blipFill>
        <p:spPr>
          <a:xfrm>
            <a:off x="1571604" y="2786058"/>
            <a:ext cx="1897309" cy="1482954"/>
          </a:xfrm>
          <a:prstGeom prst="rect">
            <a:avLst/>
          </a:prstGeom>
        </p:spPr>
      </p:pic>
      <p:pic>
        <p:nvPicPr>
          <p:cNvPr id="18" name="Рисунок 17" descr="mDuvY8smssM.jpg"/>
          <p:cNvPicPr>
            <a:picLocks noChangeAspect="1"/>
          </p:cNvPicPr>
          <p:nvPr/>
        </p:nvPicPr>
        <p:blipFill>
          <a:blip r:embed="rId8" cstate="print"/>
          <a:srcRect l="18336" t="22085" r="10830" b="9164"/>
          <a:stretch>
            <a:fillRect/>
          </a:stretch>
        </p:blipFill>
        <p:spPr>
          <a:xfrm>
            <a:off x="6786578" y="357166"/>
            <a:ext cx="2000264" cy="2588577"/>
          </a:xfrm>
          <a:prstGeom prst="rect">
            <a:avLst/>
          </a:prstGeom>
        </p:spPr>
      </p:pic>
      <p:pic>
        <p:nvPicPr>
          <p:cNvPr id="21" name="Рисунок 20" descr="photo_2025-04-07_13-22-01.jpg"/>
          <p:cNvPicPr>
            <a:picLocks noChangeAspect="1"/>
          </p:cNvPicPr>
          <p:nvPr/>
        </p:nvPicPr>
        <p:blipFill>
          <a:blip r:embed="rId9"/>
          <a:srcRect l="23615" t="28128" r="16663" b="54164"/>
          <a:stretch>
            <a:fillRect/>
          </a:stretch>
        </p:blipFill>
        <p:spPr>
          <a:xfrm>
            <a:off x="5857884" y="5357826"/>
            <a:ext cx="3071834" cy="1214446"/>
          </a:xfrm>
          <a:prstGeom prst="rect">
            <a:avLst/>
          </a:prstGeom>
        </p:spPr>
      </p:pic>
      <p:pic>
        <p:nvPicPr>
          <p:cNvPr id="22" name="Рисунок 21" descr="photo_2025-11-11_13-22-11.jpg"/>
          <p:cNvPicPr>
            <a:picLocks noChangeAspect="1"/>
          </p:cNvPicPr>
          <p:nvPr/>
        </p:nvPicPr>
        <p:blipFill>
          <a:blip r:embed="rId10"/>
          <a:srcRect l="13754" t="11357" r="29301" b="-3024"/>
          <a:stretch>
            <a:fillRect/>
          </a:stretch>
        </p:blipFill>
        <p:spPr>
          <a:xfrm>
            <a:off x="5000628" y="285728"/>
            <a:ext cx="1500198" cy="3219938"/>
          </a:xfrm>
          <a:prstGeom prst="rect">
            <a:avLst/>
          </a:prstGeom>
        </p:spPr>
      </p:pic>
      <p:pic>
        <p:nvPicPr>
          <p:cNvPr id="23" name="Рисунок 22" descr="UBSwzCgFlBE.jpg"/>
          <p:cNvPicPr>
            <a:picLocks noChangeAspect="1"/>
          </p:cNvPicPr>
          <p:nvPr/>
        </p:nvPicPr>
        <p:blipFill>
          <a:blip r:embed="rId11" cstate="print"/>
          <a:srcRect l="24065" t="22712" r="14216" b="35621"/>
          <a:stretch>
            <a:fillRect/>
          </a:stretch>
        </p:blipFill>
        <p:spPr>
          <a:xfrm>
            <a:off x="5786446" y="3571876"/>
            <a:ext cx="2962891" cy="1500198"/>
          </a:xfrm>
          <a:prstGeom prst="rect">
            <a:avLst/>
          </a:prstGeom>
        </p:spPr>
      </p:pic>
      <p:pic>
        <p:nvPicPr>
          <p:cNvPr id="12" name="Рисунок 11" descr="photo_2025-04-07_13-22-12.jpg"/>
          <p:cNvPicPr>
            <a:picLocks noChangeAspect="1"/>
          </p:cNvPicPr>
          <p:nvPr/>
        </p:nvPicPr>
        <p:blipFill>
          <a:blip r:embed="rId12"/>
          <a:srcRect l="11485" t="17227" r="11950" b="42576"/>
          <a:stretch>
            <a:fillRect/>
          </a:stretch>
        </p:blipFill>
        <p:spPr>
          <a:xfrm>
            <a:off x="3714744" y="3571876"/>
            <a:ext cx="1939032" cy="1357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одержимое 13" descr="1aJEdCQhnY956QqR8jXF6HQMPf2ca36ScKog-zMckfmPEHe6h3OyFwE3g8uxW5y2E1nskmg1cAC5OCluHHcW9Q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5690" r="6264" b="16140"/>
          <a:stretch>
            <a:fillRect/>
          </a:stretch>
        </p:blipFill>
        <p:spPr>
          <a:xfrm>
            <a:off x="285721" y="500042"/>
            <a:ext cx="2428891" cy="2001888"/>
          </a:xfrm>
        </p:spPr>
      </p:pic>
      <p:pic>
        <p:nvPicPr>
          <p:cNvPr id="16" name="Рисунок 15" descr="photo_2025-10-27_16-46-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15140" y="2857496"/>
            <a:ext cx="2190766" cy="1643074"/>
          </a:xfrm>
          <a:prstGeom prst="rect">
            <a:avLst/>
          </a:prstGeom>
        </p:spPr>
      </p:pic>
      <p:pic>
        <p:nvPicPr>
          <p:cNvPr id="19" name="Рисунок 18" descr="photo_2025-10-27_16-55-29.jpg"/>
          <p:cNvPicPr>
            <a:picLocks noChangeAspect="1"/>
          </p:cNvPicPr>
          <p:nvPr/>
        </p:nvPicPr>
        <p:blipFill>
          <a:blip r:embed="rId4"/>
          <a:srcRect l="53047" t="36354" r="3984"/>
          <a:stretch>
            <a:fillRect/>
          </a:stretch>
        </p:blipFill>
        <p:spPr>
          <a:xfrm>
            <a:off x="7358082" y="4714884"/>
            <a:ext cx="1607664" cy="1785950"/>
          </a:xfrm>
          <a:prstGeom prst="rect">
            <a:avLst/>
          </a:prstGeom>
        </p:spPr>
      </p:pic>
      <p:pic>
        <p:nvPicPr>
          <p:cNvPr id="20" name="Рисунок 19" descr="IMG_20251111_133855.png"/>
          <p:cNvPicPr>
            <a:picLocks noChangeAspect="1"/>
          </p:cNvPicPr>
          <p:nvPr/>
        </p:nvPicPr>
        <p:blipFill>
          <a:blip r:embed="rId5" cstate="print"/>
          <a:srcRect b="21875"/>
          <a:stretch>
            <a:fillRect/>
          </a:stretch>
        </p:blipFill>
        <p:spPr>
          <a:xfrm>
            <a:off x="214283" y="2714620"/>
            <a:ext cx="2682252" cy="1571636"/>
          </a:xfrm>
          <a:prstGeom prst="rect">
            <a:avLst/>
          </a:prstGeom>
        </p:spPr>
      </p:pic>
      <p:pic>
        <p:nvPicPr>
          <p:cNvPr id="24" name="Рисунок 23" descr="IMG_20251111_133851.png"/>
          <p:cNvPicPr>
            <a:picLocks noChangeAspect="1"/>
          </p:cNvPicPr>
          <p:nvPr/>
        </p:nvPicPr>
        <p:blipFill>
          <a:blip r:embed="rId6" cstate="print"/>
          <a:srcRect l="9583" r="15416"/>
          <a:stretch>
            <a:fillRect/>
          </a:stretch>
        </p:blipFill>
        <p:spPr>
          <a:xfrm rot="16200000">
            <a:off x="686560" y="4456921"/>
            <a:ext cx="1214446" cy="2158999"/>
          </a:xfrm>
          <a:prstGeom prst="rect">
            <a:avLst/>
          </a:prstGeom>
        </p:spPr>
      </p:pic>
      <p:pic>
        <p:nvPicPr>
          <p:cNvPr id="25" name="Рисунок 24" descr="IMG_20251111_133839.png"/>
          <p:cNvPicPr>
            <a:picLocks noChangeAspect="1"/>
          </p:cNvPicPr>
          <p:nvPr/>
        </p:nvPicPr>
        <p:blipFill>
          <a:blip r:embed="rId7" cstate="print"/>
          <a:srcRect t="20625" r="277" b="11666"/>
          <a:stretch>
            <a:fillRect/>
          </a:stretch>
        </p:blipFill>
        <p:spPr>
          <a:xfrm>
            <a:off x="2786050" y="4429132"/>
            <a:ext cx="2000264" cy="1810816"/>
          </a:xfrm>
          <a:prstGeom prst="rect">
            <a:avLst/>
          </a:prstGeom>
        </p:spPr>
      </p:pic>
      <p:pic>
        <p:nvPicPr>
          <p:cNvPr id="27" name="Рисунок 26" descr="IMG_20251111_133815.png"/>
          <p:cNvPicPr>
            <a:picLocks noChangeAspect="1"/>
          </p:cNvPicPr>
          <p:nvPr/>
        </p:nvPicPr>
        <p:blipFill>
          <a:blip r:embed="rId8" cstate="print"/>
          <a:srcRect t="33959" r="4720"/>
          <a:stretch>
            <a:fillRect/>
          </a:stretch>
        </p:blipFill>
        <p:spPr>
          <a:xfrm>
            <a:off x="4929190" y="3000372"/>
            <a:ext cx="1714512" cy="1584493"/>
          </a:xfrm>
          <a:prstGeom prst="rect">
            <a:avLst/>
          </a:prstGeom>
        </p:spPr>
      </p:pic>
      <p:pic>
        <p:nvPicPr>
          <p:cNvPr id="28" name="Рисунок 27" descr="IMG_20251111_133428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43240" y="714356"/>
            <a:ext cx="1687723" cy="3000396"/>
          </a:xfrm>
          <a:prstGeom prst="rect">
            <a:avLst/>
          </a:prstGeom>
        </p:spPr>
      </p:pic>
      <p:pic>
        <p:nvPicPr>
          <p:cNvPr id="29" name="Рисунок 28" descr="IMG_20251111_133423.png"/>
          <p:cNvPicPr>
            <a:picLocks noChangeAspect="1"/>
          </p:cNvPicPr>
          <p:nvPr/>
        </p:nvPicPr>
        <p:blipFill>
          <a:blip r:embed="rId10" cstate="print"/>
          <a:srcRect t="30627" r="6663"/>
          <a:stretch>
            <a:fillRect/>
          </a:stretch>
        </p:blipFill>
        <p:spPr>
          <a:xfrm>
            <a:off x="5286380" y="428604"/>
            <a:ext cx="1714512" cy="2265470"/>
          </a:xfrm>
          <a:prstGeom prst="rect">
            <a:avLst/>
          </a:prstGeom>
        </p:spPr>
      </p:pic>
      <p:pic>
        <p:nvPicPr>
          <p:cNvPr id="30" name="Рисунок 29" descr="IMG_20251111_133418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500958" y="357166"/>
            <a:ext cx="1279856" cy="2335860"/>
          </a:xfrm>
          <a:prstGeom prst="rect">
            <a:avLst/>
          </a:prstGeom>
        </p:spPr>
      </p:pic>
      <p:pic>
        <p:nvPicPr>
          <p:cNvPr id="31" name="Рисунок 30" descr="photo_2025-10-22_10-02-36.jpg"/>
          <p:cNvPicPr>
            <a:picLocks noChangeAspect="1"/>
          </p:cNvPicPr>
          <p:nvPr/>
        </p:nvPicPr>
        <p:blipFill>
          <a:blip r:embed="rId12" cstate="print"/>
          <a:srcRect l="5938" r="33905" b="3540"/>
          <a:stretch>
            <a:fillRect/>
          </a:stretch>
        </p:blipFill>
        <p:spPr>
          <a:xfrm>
            <a:off x="5286380" y="4643446"/>
            <a:ext cx="1603870" cy="19288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2" descr="photo_2024-12-25_09-53-07.jpg"/>
          <p:cNvPicPr>
            <a:picLocks noGrp="1" noChangeAspect="1"/>
          </p:cNvPicPr>
          <p:nvPr>
            <p:ph idx="1"/>
          </p:nvPr>
        </p:nvPicPr>
        <p:blipFill>
          <a:blip r:embed="rId2"/>
          <a:srcRect l="11777" t="29430" r="8732" b="19558"/>
          <a:stretch>
            <a:fillRect/>
          </a:stretch>
        </p:blipFill>
        <p:spPr>
          <a:xfrm>
            <a:off x="3214678" y="3429000"/>
            <a:ext cx="2928958" cy="2820479"/>
          </a:xfrm>
        </p:spPr>
      </p:pic>
      <p:pic>
        <p:nvPicPr>
          <p:cNvPr id="15" name="Рисунок 14" descr="photo_2024-12-25_09-53-10.jpg"/>
          <p:cNvPicPr>
            <a:picLocks noChangeAspect="1"/>
          </p:cNvPicPr>
          <p:nvPr/>
        </p:nvPicPr>
        <p:blipFill>
          <a:blip r:embed="rId3"/>
          <a:srcRect l="23271" t="6146" r="20457" b="2187"/>
          <a:stretch>
            <a:fillRect/>
          </a:stretch>
        </p:blipFill>
        <p:spPr>
          <a:xfrm>
            <a:off x="357158" y="452438"/>
            <a:ext cx="2357454" cy="5762644"/>
          </a:xfrm>
          <a:prstGeom prst="rect">
            <a:avLst/>
          </a:prstGeom>
        </p:spPr>
      </p:pic>
      <p:pic>
        <p:nvPicPr>
          <p:cNvPr id="17" name="Рисунок 16" descr="photo_2024-12-25_09-53-12.jpg"/>
          <p:cNvPicPr>
            <a:picLocks noChangeAspect="1"/>
          </p:cNvPicPr>
          <p:nvPr/>
        </p:nvPicPr>
        <p:blipFill>
          <a:blip r:embed="rId4"/>
          <a:srcRect l="34057" t="834" r="8107" b="1249"/>
          <a:stretch>
            <a:fillRect/>
          </a:stretch>
        </p:blipFill>
        <p:spPr>
          <a:xfrm>
            <a:off x="6500826" y="428604"/>
            <a:ext cx="2286016" cy="5807717"/>
          </a:xfrm>
          <a:prstGeom prst="rect">
            <a:avLst/>
          </a:prstGeom>
        </p:spPr>
      </p:pic>
      <p:pic>
        <p:nvPicPr>
          <p:cNvPr id="18" name="Рисунок 17" descr="photo_2024-12-25_09-53-48.jpg"/>
          <p:cNvPicPr>
            <a:picLocks noChangeAspect="1"/>
          </p:cNvPicPr>
          <p:nvPr/>
        </p:nvPicPr>
        <p:blipFill>
          <a:blip r:embed="rId5"/>
          <a:srcRect t="30938" r="25458" b="6562"/>
          <a:stretch>
            <a:fillRect/>
          </a:stretch>
        </p:blipFill>
        <p:spPr>
          <a:xfrm>
            <a:off x="3500430" y="357166"/>
            <a:ext cx="2286016" cy="2876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28"/>
            <a:ext cx="8858312" cy="6195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571736" y="4214818"/>
            <a:ext cx="6215106" cy="21698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500" dirty="0" smtClean="0"/>
              <a:t>Театрализованная деятельность — мощный инструмент сближения семьи и ДОУ. Успех театрализованной деятельности в ДОУ рождается там, где встречаются три силы — профессионализм педагогов, искренняя вовлечённость родителей и безграничная фантазия детей. Это треугольник доверия, в котором каждый вносит свой вклад: взрослые — опыт и поддержку, малыши — непосредственность и вдохновение. Такое партнёрство не просто обогащает образовательный процесс — оно создаёт ту самую атмосферу тепла и единства, ради которой и существует детский сад. </a:t>
            </a:r>
            <a:endParaRPr lang="ru-RU" sz="1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Театр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зрелищный вид искусства</a:t>
            </a:r>
            <a:r>
              <a:rPr lang="ru-RU" dirty="0" smtClean="0"/>
              <a:t>, художественное отражение жизни посредством действия, осуществляемого актёрами( и это не только люди, но и куклы) перед зрителями. Это синтез различных искусств: литературы, музыки, хореографии, вокала, изобразительного искусства и других.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6" name="Рисунок 5" descr="Found_375566536_2239894.jpg"/>
          <p:cNvPicPr>
            <a:picLocks noChangeAspect="1"/>
          </p:cNvPicPr>
          <p:nvPr/>
        </p:nvPicPr>
        <p:blipFill>
          <a:blip r:embed="rId2" cstate="print"/>
          <a:srcRect l="14262" t="13630" r="22986" b="22818"/>
          <a:stretch>
            <a:fillRect/>
          </a:stretch>
        </p:blipFill>
        <p:spPr>
          <a:xfrm>
            <a:off x="237865" y="571480"/>
            <a:ext cx="3262565" cy="5861318"/>
          </a:xfrm>
          <a:prstGeom prst="rect">
            <a:avLst/>
          </a:prstGeom>
        </p:spPr>
      </p:pic>
      <p:pic>
        <p:nvPicPr>
          <p:cNvPr id="7" name="Рисунок 6" descr="L8_CLBX8rB4.jpg"/>
          <p:cNvPicPr>
            <a:picLocks noChangeAspect="1"/>
          </p:cNvPicPr>
          <p:nvPr/>
        </p:nvPicPr>
        <p:blipFill>
          <a:blip r:embed="rId3"/>
          <a:srcRect l="16766" t="9375" r="48338" b="3125"/>
          <a:stretch>
            <a:fillRect/>
          </a:stretch>
        </p:blipFill>
        <p:spPr>
          <a:xfrm>
            <a:off x="5357818" y="500042"/>
            <a:ext cx="3000396" cy="600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Работа\фото работа\Носенко ОА ЕМД 20.11.2015г\P10601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2476492" cy="1857369"/>
          </a:xfrm>
          <a:prstGeom prst="rect">
            <a:avLst/>
          </a:prstGeom>
          <a:noFill/>
        </p:spPr>
      </p:pic>
      <p:pic>
        <p:nvPicPr>
          <p:cNvPr id="1028" name="Picture 4" descr="E:\Работа\фото работа\Носенко ОА ЖИВАЯ КАРТИНА 17.07.15г\SAM_8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357166"/>
            <a:ext cx="2714644" cy="2035983"/>
          </a:xfrm>
          <a:prstGeom prst="rect">
            <a:avLst/>
          </a:prstGeom>
          <a:noFill/>
        </p:spPr>
      </p:pic>
      <p:pic>
        <p:nvPicPr>
          <p:cNvPr id="1029" name="Picture 5" descr="E:\Работа\фото работа\Носенко ОА ЖИВАЯ КАРТИНА 17.07.15г\SAM_8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3643314"/>
            <a:ext cx="2214610" cy="1660958"/>
          </a:xfrm>
          <a:prstGeom prst="rect">
            <a:avLst/>
          </a:prstGeom>
          <a:noFill/>
        </p:spPr>
      </p:pic>
      <p:pic>
        <p:nvPicPr>
          <p:cNvPr id="1030" name="Picture 6" descr="E:\Работа\фото работа\Олеся Алекс\SAM_7130.JPG"/>
          <p:cNvPicPr>
            <a:picLocks noChangeAspect="1" noChangeArrowheads="1"/>
          </p:cNvPicPr>
          <p:nvPr/>
        </p:nvPicPr>
        <p:blipFill>
          <a:blip r:embed="rId5" cstate="print"/>
          <a:srcRect l="12195" t="15448" r="7318" b="9756"/>
          <a:stretch>
            <a:fillRect/>
          </a:stretch>
        </p:blipFill>
        <p:spPr bwMode="auto">
          <a:xfrm>
            <a:off x="3071802" y="1928802"/>
            <a:ext cx="2664948" cy="1857388"/>
          </a:xfrm>
          <a:prstGeom prst="rect">
            <a:avLst/>
          </a:prstGeom>
          <a:noFill/>
        </p:spPr>
      </p:pic>
      <p:pic>
        <p:nvPicPr>
          <p:cNvPr id="1031" name="Picture 7" descr="E:\Работа\фото работа\Олеся Алекс\SAM_7186.JPG"/>
          <p:cNvPicPr>
            <a:picLocks noChangeAspect="1" noChangeArrowheads="1"/>
          </p:cNvPicPr>
          <p:nvPr/>
        </p:nvPicPr>
        <p:blipFill>
          <a:blip r:embed="rId6" cstate="print"/>
          <a:srcRect r="27080"/>
          <a:stretch>
            <a:fillRect/>
          </a:stretch>
        </p:blipFill>
        <p:spPr bwMode="auto">
          <a:xfrm>
            <a:off x="4429124" y="4286256"/>
            <a:ext cx="2083696" cy="2143140"/>
          </a:xfrm>
          <a:prstGeom prst="rect">
            <a:avLst/>
          </a:prstGeom>
          <a:noFill/>
        </p:spPr>
      </p:pic>
      <p:pic>
        <p:nvPicPr>
          <p:cNvPr id="1032" name="Picture 8" descr="E:\Работа\фото работа\Олеся Алекс\SAM_718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4857760"/>
            <a:ext cx="2286015" cy="1714512"/>
          </a:xfrm>
          <a:prstGeom prst="rect">
            <a:avLst/>
          </a:prstGeom>
          <a:noFill/>
        </p:spPr>
      </p:pic>
      <p:pic>
        <p:nvPicPr>
          <p:cNvPr id="1033" name="Picture 9" descr="E:\Работа\фото работа\Носенко ОА ЕМД 20.11.2015г\P1060194.JPG"/>
          <p:cNvPicPr>
            <a:picLocks noChangeAspect="1" noChangeArrowheads="1"/>
          </p:cNvPicPr>
          <p:nvPr/>
        </p:nvPicPr>
        <p:blipFill>
          <a:blip r:embed="rId8" cstate="print"/>
          <a:srcRect l="11561" t="7707" r="16182" b="3658"/>
          <a:stretch>
            <a:fillRect/>
          </a:stretch>
        </p:blipFill>
        <p:spPr bwMode="auto">
          <a:xfrm>
            <a:off x="285720" y="2643182"/>
            <a:ext cx="2214578" cy="203741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2786050" y="785794"/>
            <a:ext cx="35004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</a:rPr>
              <a:t>«Живая картина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Segoe Script" pitchFamily="66" charset="0"/>
              </a:rPr>
              <a:t>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Segoe Scrip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00034" y="428604"/>
            <a:ext cx="8229600" cy="475252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Segoe Print" pitchFamily="2" charset="0"/>
              </a:rPr>
              <a:t>«Театрализованная деятельность как средства развития речи детей дошкольного возраста»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Segoe Print" pitchFamily="2" charset="0"/>
            </a:endParaRPr>
          </a:p>
        </p:txBody>
      </p:sp>
      <p:pic>
        <p:nvPicPr>
          <p:cNvPr id="3" name="Рисунок 2" descr="cx3TUWUQ82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10" y="2857496"/>
            <a:ext cx="5072098" cy="3392659"/>
          </a:xfrm>
          <a:prstGeom prst="rect">
            <a:avLst/>
          </a:prstGeom>
        </p:spPr>
      </p:pic>
      <p:pic>
        <p:nvPicPr>
          <p:cNvPr id="5" name="Рисунок 4" descr="DQ7OC7SV6s8.jpg"/>
          <p:cNvPicPr>
            <a:picLocks noChangeAspect="1"/>
          </p:cNvPicPr>
          <p:nvPr/>
        </p:nvPicPr>
        <p:blipFill>
          <a:blip r:embed="rId3"/>
          <a:srcRect l="24365" t="23666" r="18872" b="-2669"/>
          <a:stretch>
            <a:fillRect/>
          </a:stretch>
        </p:blipFill>
        <p:spPr>
          <a:xfrm>
            <a:off x="5302254" y="1714488"/>
            <a:ext cx="3198835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одержимое 2" descr="webcam-toy-photo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3113" y="571500"/>
            <a:ext cx="7620000" cy="5715000"/>
          </a:xfrm>
        </p:spPr>
      </p:pic>
      <p:pic>
        <p:nvPicPr>
          <p:cNvPr id="5" name="Рисунок 4" descr="5d36eac0aa800e5165802b7179189a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713678">
            <a:off x="5269651" y="786419"/>
            <a:ext cx="2230751" cy="1485854"/>
          </a:xfrm>
          <a:prstGeom prst="cloudCallou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9915173">
            <a:off x="952325" y="731275"/>
            <a:ext cx="245407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Comic Sans MS" pitchFamily="66" charset="0"/>
              </a:rPr>
              <a:t>Как </a:t>
            </a:r>
            <a:r>
              <a:rPr lang="ru-RU" b="1" dirty="0" smtClean="0">
                <a:solidFill>
                  <a:srgbClr val="FF33CC"/>
                </a:solidFill>
                <a:latin typeface="Comic Sans MS" pitchFamily="66" charset="0"/>
              </a:rPr>
              <a:t>вовлечь </a:t>
            </a:r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родителей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в нашу </a:t>
            </a:r>
            <a:r>
              <a:rPr lang="ru-RU" b="1" dirty="0" smtClean="0">
                <a:solidFill>
                  <a:srgbClr val="CC00CC"/>
                </a:solidFill>
                <a:latin typeface="Comic Sans MS" pitchFamily="66" charset="0"/>
              </a:rPr>
              <a:t>театрализованную</a:t>
            </a:r>
            <a:r>
              <a:rPr lang="ru-RU" b="1" dirty="0" smtClean="0">
                <a:latin typeface="Comic Sans MS" pitchFamily="66" charset="0"/>
              </a:rPr>
              <a:t> </a:t>
            </a:r>
            <a:r>
              <a:rPr lang="ru-RU" b="1" dirty="0" smtClean="0">
                <a:solidFill>
                  <a:srgbClr val="00B0F0"/>
                </a:solidFill>
                <a:latin typeface="Comic Sans MS" pitchFamily="66" charset="0"/>
              </a:rPr>
              <a:t>деятельность </a:t>
            </a:r>
            <a:r>
              <a:rPr lang="ru-RU" b="1" dirty="0" smtClean="0">
                <a:solidFill>
                  <a:srgbClr val="FF3300"/>
                </a:solidFill>
                <a:latin typeface="Comic Sans MS" pitchFamily="66" charset="0"/>
              </a:rPr>
              <a:t>группы?</a:t>
            </a:r>
            <a:endParaRPr lang="ru-RU" b="1" dirty="0">
              <a:solidFill>
                <a:srgbClr val="FF33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285720" y="642918"/>
            <a:ext cx="9144000" cy="5590974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ru-RU" sz="3500" b="1" dirty="0" smtClean="0"/>
              <a:t>Основные направления работы : </a:t>
            </a:r>
            <a:endParaRPr lang="ru-RU" sz="3500" dirty="0" smtClean="0"/>
          </a:p>
          <a:p>
            <a:pPr>
              <a:buNone/>
            </a:pPr>
            <a:r>
              <a:rPr lang="ru-RU" b="1" dirty="0" smtClean="0"/>
              <a:t> 1.Информационно‑аналитические</a:t>
            </a:r>
            <a:r>
              <a:rPr lang="ru-RU" dirty="0" smtClean="0"/>
              <a:t> (выявление интересов семьи):</a:t>
            </a:r>
          </a:p>
          <a:p>
            <a:pPr lvl="0"/>
            <a:r>
              <a:rPr lang="ru-RU" dirty="0" smtClean="0"/>
              <a:t>анкетирование и опросы;</a:t>
            </a:r>
          </a:p>
          <a:p>
            <a:pPr lvl="0"/>
            <a:r>
              <a:rPr lang="ru-RU" dirty="0" smtClean="0">
                <a:solidFill>
                  <a:srgbClr val="FF0000"/>
                </a:solidFill>
              </a:rPr>
              <a:t>«почтовый ящик» для предложений и пожеланий.</a:t>
            </a:r>
          </a:p>
          <a:p>
            <a:pPr>
              <a:buNone/>
            </a:pPr>
            <a:r>
              <a:rPr lang="ru-RU" b="1" dirty="0" smtClean="0"/>
              <a:t>2.Наглядно‑информационные</a:t>
            </a:r>
            <a:r>
              <a:rPr lang="ru-RU" dirty="0" smtClean="0"/>
              <a:t> (информирование и демонстрация результатов):</a:t>
            </a:r>
          </a:p>
          <a:p>
            <a:pPr lvl="0"/>
            <a:r>
              <a:rPr lang="ru-RU" dirty="0" smtClean="0">
                <a:solidFill>
                  <a:srgbClr val="FF0000"/>
                </a:solidFill>
              </a:rPr>
              <a:t>открытые показы театрализованной деятельности;</a:t>
            </a:r>
          </a:p>
          <a:p>
            <a:pPr lvl="0"/>
            <a:r>
              <a:rPr lang="ru-RU" dirty="0" smtClean="0">
                <a:solidFill>
                  <a:srgbClr val="FF0000"/>
                </a:solidFill>
              </a:rPr>
              <a:t>заметки о театральной жизни группы;</a:t>
            </a:r>
          </a:p>
          <a:p>
            <a:pPr lvl="0"/>
            <a:r>
              <a:rPr lang="ru-RU" dirty="0" smtClean="0">
                <a:solidFill>
                  <a:srgbClr val="FF0000"/>
                </a:solidFill>
              </a:rPr>
              <a:t>выставки разных видов театров и фотовыставки;</a:t>
            </a:r>
          </a:p>
          <a:p>
            <a:pPr lvl="0"/>
            <a:r>
              <a:rPr lang="ru-RU" dirty="0" smtClean="0"/>
              <a:t>мини‑библиотеки и информационные папки;</a:t>
            </a:r>
          </a:p>
          <a:p>
            <a:pPr lvl="0"/>
            <a:r>
              <a:rPr lang="ru-RU" dirty="0" smtClean="0">
                <a:solidFill>
                  <a:srgbClr val="FF0000"/>
                </a:solidFill>
              </a:rPr>
              <a:t>дни открытых дверей в нестандартном формате.</a:t>
            </a:r>
          </a:p>
          <a:p>
            <a:pPr>
              <a:buNone/>
            </a:pPr>
            <a:r>
              <a:rPr lang="ru-RU" b="1" dirty="0" smtClean="0"/>
              <a:t>3.Познавательные</a:t>
            </a:r>
            <a:r>
              <a:rPr lang="ru-RU" dirty="0" smtClean="0"/>
              <a:t> (обмен опытом и обучение):</a:t>
            </a:r>
          </a:p>
          <a:p>
            <a:pPr lvl="0"/>
            <a:r>
              <a:rPr lang="ru-RU" dirty="0" smtClean="0">
                <a:solidFill>
                  <a:srgbClr val="FF0000"/>
                </a:solidFill>
              </a:rPr>
              <a:t>практикумы с решением проблемных ситуаций и элементами тренинга;</a:t>
            </a:r>
          </a:p>
          <a:p>
            <a:pPr lvl="0"/>
            <a:r>
              <a:rPr lang="ru-RU" dirty="0" smtClean="0">
                <a:solidFill>
                  <a:srgbClr val="FF0000"/>
                </a:solidFill>
              </a:rPr>
              <a:t>нетрадиционные родительские собрания (обмен опытом);</a:t>
            </a:r>
          </a:p>
          <a:p>
            <a:pPr lvl="0"/>
            <a:r>
              <a:rPr lang="ru-RU" dirty="0" smtClean="0">
                <a:solidFill>
                  <a:srgbClr val="FF0000"/>
                </a:solidFill>
              </a:rPr>
              <a:t>совместные проекты;</a:t>
            </a:r>
          </a:p>
          <a:p>
            <a:pPr lvl="0"/>
            <a:r>
              <a:rPr lang="ru-RU" dirty="0" smtClean="0"/>
              <a:t>экскурсии;</a:t>
            </a:r>
          </a:p>
          <a:p>
            <a:pPr lvl="0"/>
            <a:r>
              <a:rPr lang="ru-RU" dirty="0" smtClean="0">
                <a:solidFill>
                  <a:srgbClr val="FF0000"/>
                </a:solidFill>
              </a:rPr>
              <a:t>мастер‑классы (демонстрация и обучение театральным навыкам).</a:t>
            </a:r>
          </a:p>
          <a:p>
            <a:pPr>
              <a:buNone/>
            </a:pPr>
            <a:r>
              <a:rPr lang="ru-RU" b="1" dirty="0" smtClean="0"/>
              <a:t>4.Досуговые</a:t>
            </a:r>
            <a:r>
              <a:rPr lang="ru-RU" dirty="0" smtClean="0"/>
              <a:t> (совместное творчество и развлечение):</a:t>
            </a:r>
          </a:p>
          <a:p>
            <a:pPr lvl="0"/>
            <a:r>
              <a:rPr lang="ru-RU" dirty="0" smtClean="0">
                <a:solidFill>
                  <a:srgbClr val="FF0000"/>
                </a:solidFill>
              </a:rPr>
              <a:t>праздники, досуги, развлечения;</a:t>
            </a:r>
          </a:p>
          <a:p>
            <a:pPr lvl="0"/>
            <a:r>
              <a:rPr lang="ru-RU" dirty="0" smtClean="0">
                <a:solidFill>
                  <a:srgbClr val="FF0000"/>
                </a:solidFill>
              </a:rPr>
              <a:t>театр выходного дня и семейный театр;</a:t>
            </a:r>
          </a:p>
          <a:p>
            <a:pPr lvl="0"/>
            <a:r>
              <a:rPr lang="ru-RU" dirty="0" smtClean="0">
                <a:solidFill>
                  <a:srgbClr val="FF0000"/>
                </a:solidFill>
              </a:rPr>
              <a:t>театральная неделя;</a:t>
            </a:r>
          </a:p>
          <a:p>
            <a:pPr lvl="0"/>
            <a:r>
              <a:rPr lang="ru-RU" dirty="0" smtClean="0"/>
              <a:t>музыкальная гостиная;</a:t>
            </a:r>
          </a:p>
          <a:p>
            <a:pPr lvl="0"/>
            <a:r>
              <a:rPr lang="ru-RU" dirty="0" smtClean="0">
                <a:solidFill>
                  <a:srgbClr val="FF0000"/>
                </a:solidFill>
              </a:rPr>
              <a:t>конкурсы и выставки с участием родителей.</a:t>
            </a:r>
          </a:p>
          <a:p>
            <a:pPr>
              <a:buNone/>
            </a:pPr>
            <a:r>
              <a:rPr lang="ru-RU" b="1" dirty="0" smtClean="0"/>
              <a:t>5.Трудовые/хозяйственные</a:t>
            </a:r>
            <a:r>
              <a:rPr lang="ru-RU" dirty="0" smtClean="0"/>
              <a:t> (практическая помощь):</a:t>
            </a:r>
          </a:p>
          <a:p>
            <a:pPr lvl="0"/>
            <a:r>
              <a:rPr lang="ru-RU" dirty="0" smtClean="0">
                <a:solidFill>
                  <a:srgbClr val="FF0000"/>
                </a:solidFill>
              </a:rPr>
              <a:t>изготовление кукол, декораций, костюмов;</a:t>
            </a:r>
          </a:p>
          <a:p>
            <a:pPr lvl="0"/>
            <a:r>
              <a:rPr lang="ru-RU" dirty="0" smtClean="0">
                <a:solidFill>
                  <a:srgbClr val="FF0000"/>
                </a:solidFill>
              </a:rPr>
              <a:t>оформление зала и подготовка к представлениям.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yKwCMcD5EQ.jpg"/>
          <p:cNvPicPr>
            <a:picLocks noChangeAspect="1"/>
          </p:cNvPicPr>
          <p:nvPr/>
        </p:nvPicPr>
        <p:blipFill>
          <a:blip r:embed="rId2"/>
          <a:srcRect l="7477" t="69165" r="64483" b="6534"/>
          <a:stretch>
            <a:fillRect/>
          </a:stretch>
        </p:blipFill>
        <p:spPr>
          <a:xfrm>
            <a:off x="428596" y="4429132"/>
            <a:ext cx="2390425" cy="2071702"/>
          </a:xfrm>
          <a:prstGeom prst="rect">
            <a:avLst/>
          </a:prstGeom>
        </p:spPr>
      </p:pic>
      <p:pic>
        <p:nvPicPr>
          <p:cNvPr id="8" name="Рисунок 7" descr="GAfg7ob75A8.jpg"/>
          <p:cNvPicPr>
            <a:picLocks noChangeAspect="1"/>
          </p:cNvPicPr>
          <p:nvPr/>
        </p:nvPicPr>
        <p:blipFill>
          <a:blip r:embed="rId3" cstate="print"/>
          <a:srcRect l="5608" t="5608" r="57006" b="38313"/>
          <a:stretch>
            <a:fillRect/>
          </a:stretch>
        </p:blipFill>
        <p:spPr>
          <a:xfrm>
            <a:off x="3214678" y="2357430"/>
            <a:ext cx="1381135" cy="2071702"/>
          </a:xfrm>
          <a:prstGeom prst="rect">
            <a:avLst/>
          </a:prstGeom>
        </p:spPr>
      </p:pic>
      <p:pic>
        <p:nvPicPr>
          <p:cNvPr id="9" name="Рисунок 8" descr="Me1zdlwz4Hc.jpg"/>
          <p:cNvPicPr>
            <a:picLocks noChangeAspect="1"/>
          </p:cNvPicPr>
          <p:nvPr/>
        </p:nvPicPr>
        <p:blipFill>
          <a:blip r:embed="rId4"/>
          <a:srcRect l="5608" t="69165" r="58875" b="8403"/>
          <a:stretch>
            <a:fillRect/>
          </a:stretch>
        </p:blipFill>
        <p:spPr>
          <a:xfrm>
            <a:off x="5357818" y="5286387"/>
            <a:ext cx="1857388" cy="1173087"/>
          </a:xfrm>
          <a:prstGeom prst="rect">
            <a:avLst/>
          </a:prstGeom>
        </p:spPr>
      </p:pic>
      <p:pic>
        <p:nvPicPr>
          <p:cNvPr id="14" name="Рисунок 13" descr="S3mUlIlOB38.jpg"/>
          <p:cNvPicPr>
            <a:picLocks noChangeAspect="1"/>
          </p:cNvPicPr>
          <p:nvPr/>
        </p:nvPicPr>
        <p:blipFill>
          <a:blip r:embed="rId5"/>
          <a:srcRect l="7477" t="67295" r="53267" b="6534"/>
          <a:stretch>
            <a:fillRect/>
          </a:stretch>
        </p:blipFill>
        <p:spPr>
          <a:xfrm>
            <a:off x="7286644" y="4786322"/>
            <a:ext cx="1714512" cy="1143008"/>
          </a:xfrm>
          <a:prstGeom prst="rect">
            <a:avLst/>
          </a:prstGeom>
        </p:spPr>
      </p:pic>
      <p:pic>
        <p:nvPicPr>
          <p:cNvPr id="16" name="Рисунок 15" descr="ygPl0H8WvjA.jpg"/>
          <p:cNvPicPr>
            <a:picLocks noChangeAspect="1"/>
          </p:cNvPicPr>
          <p:nvPr/>
        </p:nvPicPr>
        <p:blipFill>
          <a:blip r:embed="rId6"/>
          <a:srcRect l="9347" t="7477" r="57006" b="38313"/>
          <a:stretch>
            <a:fillRect/>
          </a:stretch>
        </p:blipFill>
        <p:spPr>
          <a:xfrm>
            <a:off x="142844" y="1452549"/>
            <a:ext cx="1714512" cy="2762269"/>
          </a:xfrm>
          <a:prstGeom prst="rect">
            <a:avLst/>
          </a:prstGeom>
        </p:spPr>
      </p:pic>
      <p:pic>
        <p:nvPicPr>
          <p:cNvPr id="17" name="Рисунок 16" descr="изображение_viber_2024-06-06_15-05-35-224.jpg"/>
          <p:cNvPicPr>
            <a:picLocks noChangeAspect="1"/>
          </p:cNvPicPr>
          <p:nvPr/>
        </p:nvPicPr>
        <p:blipFill>
          <a:blip r:embed="rId7" cstate="print"/>
          <a:srcRect l="13902" b="4509"/>
          <a:stretch>
            <a:fillRect/>
          </a:stretch>
        </p:blipFill>
        <p:spPr>
          <a:xfrm rot="5400000">
            <a:off x="6957969" y="2615086"/>
            <a:ext cx="2214578" cy="1842144"/>
          </a:xfrm>
          <a:prstGeom prst="rect">
            <a:avLst/>
          </a:prstGeom>
        </p:spPr>
      </p:pic>
      <p:pic>
        <p:nvPicPr>
          <p:cNvPr id="18" name="Рисунок 17" descr="изображение_viber_2024-06-06_15-05-36-814.jpg"/>
          <p:cNvPicPr>
            <a:picLocks noChangeAspect="1"/>
          </p:cNvPicPr>
          <p:nvPr/>
        </p:nvPicPr>
        <p:blipFill>
          <a:blip r:embed="rId8" cstate="print"/>
          <a:srcRect l="15614" t="2342" r="15683" b="15683"/>
          <a:stretch>
            <a:fillRect/>
          </a:stretch>
        </p:blipFill>
        <p:spPr>
          <a:xfrm>
            <a:off x="5643570" y="357166"/>
            <a:ext cx="1285884" cy="2045725"/>
          </a:xfrm>
          <a:prstGeom prst="rect">
            <a:avLst/>
          </a:prstGeom>
        </p:spPr>
      </p:pic>
      <p:pic>
        <p:nvPicPr>
          <p:cNvPr id="19" name="Рисунок 18" descr="изображение_viber_2024-06-09_11-58-37-932.jpg"/>
          <p:cNvPicPr>
            <a:picLocks noChangeAspect="1"/>
          </p:cNvPicPr>
          <p:nvPr/>
        </p:nvPicPr>
        <p:blipFill>
          <a:blip r:embed="rId9"/>
          <a:srcRect l="9970" t="25228" r="27720" b="20562"/>
          <a:stretch>
            <a:fillRect/>
          </a:stretch>
        </p:blipFill>
        <p:spPr>
          <a:xfrm>
            <a:off x="7143768" y="214290"/>
            <a:ext cx="1785950" cy="2071702"/>
          </a:xfrm>
          <a:prstGeom prst="rect">
            <a:avLst/>
          </a:prstGeom>
        </p:spPr>
      </p:pic>
      <p:pic>
        <p:nvPicPr>
          <p:cNvPr id="21" name="Содержимое 20" descr="xP-vkqpZKvU.jpg"/>
          <p:cNvPicPr>
            <a:picLocks noGrp="1" noChangeAspect="1"/>
          </p:cNvPicPr>
          <p:nvPr>
            <p:ph idx="1"/>
          </p:nvPr>
        </p:nvPicPr>
        <p:blipFill>
          <a:blip r:embed="rId10"/>
          <a:srcRect l="12008" t="19791" r="49997" b="39206"/>
          <a:stretch>
            <a:fillRect/>
          </a:stretch>
        </p:blipFill>
        <p:spPr>
          <a:xfrm>
            <a:off x="3071802" y="4714884"/>
            <a:ext cx="1714512" cy="1850244"/>
          </a:xfrm>
        </p:spPr>
      </p:pic>
      <p:pic>
        <p:nvPicPr>
          <p:cNvPr id="15" name="Рисунок 14" descr="xP-vkqpZKvU.jpg"/>
          <p:cNvPicPr>
            <a:picLocks noChangeAspect="1"/>
          </p:cNvPicPr>
          <p:nvPr/>
        </p:nvPicPr>
        <p:blipFill>
          <a:blip r:embed="rId10"/>
          <a:srcRect l="61687" t="39256" r="10273" b="6534"/>
          <a:stretch>
            <a:fillRect/>
          </a:stretch>
        </p:blipFill>
        <p:spPr>
          <a:xfrm>
            <a:off x="1500166" y="428604"/>
            <a:ext cx="1357322" cy="2624155"/>
          </a:xfrm>
          <a:prstGeom prst="rect">
            <a:avLst/>
          </a:prstGeom>
        </p:spPr>
      </p:pic>
      <p:pic>
        <p:nvPicPr>
          <p:cNvPr id="20" name="Рисунок 19" descr="jV_8rwX_m-EF7K3nTzWJ00f5MTPKOqOw664zYHPqi3L51njuEUce9VU0sySPxcU6eVyGNWKBN6DmwZYbYODL_qkB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0800000" flipH="1" flipV="1">
            <a:off x="4857752" y="2786058"/>
            <a:ext cx="2190765" cy="1643074"/>
          </a:xfrm>
          <a:prstGeom prst="rect">
            <a:avLst/>
          </a:prstGeom>
        </p:spPr>
      </p:pic>
      <p:pic>
        <p:nvPicPr>
          <p:cNvPr id="22" name="Рисунок 21" descr="ysDYxXeaUoQiK-t86QDSfo5kR0dKjwVrL3Ea2LOAzlDkZgtqK4POdAo_FIZOwkV9kALss_R6uKxvi_emrOxPflUX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43239" y="500042"/>
            <a:ext cx="2000263" cy="1500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одержимое 19"/>
          <p:cNvSpPr>
            <a:spLocks noGrp="1"/>
          </p:cNvSpPr>
          <p:nvPr>
            <p:ph idx="1"/>
          </p:nvPr>
        </p:nvSpPr>
        <p:spPr>
          <a:xfrm>
            <a:off x="467544" y="428604"/>
            <a:ext cx="8229600" cy="6000792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FF3300"/>
                </a:solidFill>
                <a:latin typeface="Segoe Print" pitchFamily="2" charset="0"/>
              </a:rPr>
              <a:t>«Мистер и миссис Осень»</a:t>
            </a:r>
            <a:endParaRPr lang="ru-RU" b="1" dirty="0">
              <a:solidFill>
                <a:srgbClr val="FF3300"/>
              </a:solidFill>
              <a:latin typeface="Segoe Print" pitchFamily="2" charset="0"/>
            </a:endParaRPr>
          </a:p>
        </p:txBody>
      </p:sp>
      <p:pic>
        <p:nvPicPr>
          <p:cNvPr id="22" name="Рисунок 21" descr="3e4rgvgWYog.jpg"/>
          <p:cNvPicPr>
            <a:picLocks noChangeAspect="1"/>
          </p:cNvPicPr>
          <p:nvPr/>
        </p:nvPicPr>
        <p:blipFill>
          <a:blip r:embed="rId2"/>
          <a:srcRect l="56250" t="38542" r="11458" b="6250"/>
          <a:stretch>
            <a:fillRect/>
          </a:stretch>
        </p:blipFill>
        <p:spPr>
          <a:xfrm>
            <a:off x="142844" y="357166"/>
            <a:ext cx="1504241" cy="2571768"/>
          </a:xfrm>
          <a:prstGeom prst="rect">
            <a:avLst/>
          </a:prstGeom>
        </p:spPr>
      </p:pic>
      <p:pic>
        <p:nvPicPr>
          <p:cNvPr id="23" name="Рисунок 22" descr="066gaJvUWcY.jpg"/>
          <p:cNvPicPr>
            <a:picLocks noChangeAspect="1"/>
          </p:cNvPicPr>
          <p:nvPr/>
        </p:nvPicPr>
        <p:blipFill>
          <a:blip r:embed="rId3"/>
          <a:srcRect l="10416" t="7291" r="65625" b="40625"/>
          <a:stretch>
            <a:fillRect/>
          </a:stretch>
        </p:blipFill>
        <p:spPr>
          <a:xfrm>
            <a:off x="7495243" y="357166"/>
            <a:ext cx="1511628" cy="3286148"/>
          </a:xfrm>
          <a:prstGeom prst="rect">
            <a:avLst/>
          </a:prstGeom>
        </p:spPr>
      </p:pic>
      <p:pic>
        <p:nvPicPr>
          <p:cNvPr id="24" name="Рисунок 23" descr="aloAj4M4i6Q.jpg"/>
          <p:cNvPicPr>
            <a:picLocks noChangeAspect="1"/>
          </p:cNvPicPr>
          <p:nvPr/>
        </p:nvPicPr>
        <p:blipFill>
          <a:blip r:embed="rId4"/>
          <a:srcRect l="59375" t="4166" r="16666" b="66667"/>
          <a:stretch>
            <a:fillRect/>
          </a:stretch>
        </p:blipFill>
        <p:spPr>
          <a:xfrm>
            <a:off x="1857356" y="1071546"/>
            <a:ext cx="1928826" cy="2348136"/>
          </a:xfrm>
          <a:prstGeom prst="rect">
            <a:avLst/>
          </a:prstGeom>
        </p:spPr>
      </p:pic>
      <p:pic>
        <p:nvPicPr>
          <p:cNvPr id="25" name="Рисунок 24" descr="ayKwCMcD5EQ.jpg"/>
          <p:cNvPicPr>
            <a:picLocks noChangeAspect="1"/>
          </p:cNvPicPr>
          <p:nvPr/>
        </p:nvPicPr>
        <p:blipFill>
          <a:blip r:embed="rId5"/>
          <a:srcRect l="14583" t="9375" r="64583" b="48958"/>
          <a:stretch>
            <a:fillRect/>
          </a:stretch>
        </p:blipFill>
        <p:spPr>
          <a:xfrm>
            <a:off x="5643570" y="1000108"/>
            <a:ext cx="1428760" cy="2857520"/>
          </a:xfrm>
          <a:prstGeom prst="rect">
            <a:avLst/>
          </a:prstGeom>
        </p:spPr>
      </p:pic>
      <p:pic>
        <p:nvPicPr>
          <p:cNvPr id="26" name="Рисунок 25" descr="Me1zdlwz4Hc.jpg"/>
          <p:cNvPicPr>
            <a:picLocks noChangeAspect="1"/>
          </p:cNvPicPr>
          <p:nvPr/>
        </p:nvPicPr>
        <p:blipFill>
          <a:blip r:embed="rId6"/>
          <a:srcRect l="5208" t="5208" r="53125" b="38542"/>
          <a:stretch>
            <a:fillRect/>
          </a:stretch>
        </p:blipFill>
        <p:spPr>
          <a:xfrm>
            <a:off x="642910" y="3643314"/>
            <a:ext cx="1815054" cy="2450323"/>
          </a:xfrm>
          <a:prstGeom prst="rect">
            <a:avLst/>
          </a:prstGeom>
        </p:spPr>
      </p:pic>
      <p:pic>
        <p:nvPicPr>
          <p:cNvPr id="27" name="Рисунок 26" descr="Me1zdlwz4Hc.jpg"/>
          <p:cNvPicPr>
            <a:picLocks noChangeAspect="1"/>
          </p:cNvPicPr>
          <p:nvPr/>
        </p:nvPicPr>
        <p:blipFill>
          <a:blip r:embed="rId6"/>
          <a:srcRect l="53125" t="38542" r="6250" b="4166"/>
          <a:stretch>
            <a:fillRect/>
          </a:stretch>
        </p:blipFill>
        <p:spPr>
          <a:xfrm>
            <a:off x="6929454" y="3929066"/>
            <a:ext cx="1722305" cy="2428892"/>
          </a:xfrm>
          <a:prstGeom prst="rect">
            <a:avLst/>
          </a:prstGeom>
        </p:spPr>
      </p:pic>
      <p:pic>
        <p:nvPicPr>
          <p:cNvPr id="28" name="Рисунок 27" descr="S3mUlIlOB38.jpg"/>
          <p:cNvPicPr>
            <a:picLocks noChangeAspect="1"/>
          </p:cNvPicPr>
          <p:nvPr/>
        </p:nvPicPr>
        <p:blipFill>
          <a:blip r:embed="rId7"/>
          <a:srcRect l="10000" t="5556" r="62222" b="38888"/>
          <a:stretch>
            <a:fillRect/>
          </a:stretch>
        </p:blipFill>
        <p:spPr>
          <a:xfrm>
            <a:off x="3929058" y="3143248"/>
            <a:ext cx="1643074" cy="3286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 театр 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 театр  1</Template>
  <TotalTime>309</TotalTime>
  <Words>195</Words>
  <Application>Microsoft Office PowerPoint</Application>
  <PresentationFormat>Экран (4:3)</PresentationFormat>
  <Paragraphs>46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Ш театр  1</vt:lpstr>
      <vt:lpstr>Обмен опытом по теме: «Взаимодействие с родителями и вовлечение их в театрализованную деятельность в группе.»</vt:lpstr>
      <vt:lpstr>Театр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ЗАГОЛОВОК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User</cp:lastModifiedBy>
  <cp:revision>6</cp:revision>
  <dcterms:created xsi:type="dcterms:W3CDTF">2019-08-13T08:40:43Z</dcterms:created>
  <dcterms:modified xsi:type="dcterms:W3CDTF">2025-11-12T12:40:46Z</dcterms:modified>
</cp:coreProperties>
</file>