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7" r:id="rId4"/>
    <p:sldId id="291" r:id="rId5"/>
    <p:sldId id="294" r:id="rId6"/>
    <p:sldId id="292" r:id="rId7"/>
    <p:sldId id="293" r:id="rId8"/>
    <p:sldId id="274" r:id="rId9"/>
    <p:sldId id="295" r:id="rId10"/>
    <p:sldId id="275" r:id="rId11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C18"/>
    <a:srgbClr val="003300"/>
    <a:srgbClr val="B9E5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D71669-D6E7-4168-920F-2BE7DE1180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7968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CB400-67F1-4D98-9B37-2112A60A9E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3931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0DBE04-8955-4404-BDF2-C1489C5CD3B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9445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5DCDD-5572-4ED4-BC13-A7E3A3D93D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025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92CBC1-A74A-45F5-B84F-CB0D14E051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6658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352F0-30B1-486C-8031-851A558008E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1798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42ECF-9A8E-4A8B-9E52-2F785EC73C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3014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A76D9-57D5-4049-A66B-280A5EF7CF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0878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F99A62-9FF2-4988-A38A-AF4A741D6F5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6854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270617-63DD-48AD-96EC-4410A5D43A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0104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15B62-38EF-4752-9EB4-A965562F488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9104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364F55D-4922-4FBF-BDD8-5B2916DA1D3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332656"/>
            <a:ext cx="6804248" cy="3744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28662" y="857232"/>
            <a:ext cx="821533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3200" b="1" kern="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работы по ранней профориентации </a:t>
            </a:r>
            <a:r>
              <a:rPr lang="ru-RU" altLang="ru-RU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подготовительной к школе группе</a:t>
            </a:r>
            <a:endParaRPr lang="ru-RU" altLang="ru-RU" sz="3200" b="1" kern="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User\Desktop\Профориентация\IMG_20211221_1652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2500306"/>
            <a:ext cx="5000660" cy="375049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787406" y="6183405"/>
            <a:ext cx="4356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1A3C18"/>
                </a:solidFill>
              </a:rPr>
              <a:t>Канонерова</a:t>
            </a:r>
            <a:r>
              <a:rPr lang="ru-RU" dirty="0" smtClean="0">
                <a:solidFill>
                  <a:srgbClr val="1A3C18"/>
                </a:solidFill>
              </a:rPr>
              <a:t> С.И., воспитатель д/с №3 «Вишенка»  </a:t>
            </a:r>
            <a:endParaRPr lang="ru-RU" dirty="0">
              <a:solidFill>
                <a:srgbClr val="1A3C1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1604" y="428604"/>
            <a:ext cx="5278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Рубрика «А у нас сегодня гость!»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https://ess-sad8.ru/media/k2/items/cache/1a1c7a0ba8794f499343f3710b15a9ab_X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1571612"/>
            <a:ext cx="5028020" cy="4286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539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1589082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1800" b="1" i="1" dirty="0" smtClean="0">
                <a:solidFill>
                  <a:srgbClr val="1A3C18"/>
                </a:solidFill>
              </a:rPr>
              <a:t>это </a:t>
            </a:r>
            <a:r>
              <a:rPr lang="ru-RU" altLang="ru-RU" sz="1800" b="1" i="1" dirty="0">
                <a:solidFill>
                  <a:srgbClr val="1A3C18"/>
                </a:solidFill>
              </a:rPr>
              <a:t>система мероприятий, направленных на выявление личностных особенностей, интересов и способностей у каждого человека для оказания ему помощи </a:t>
            </a:r>
            <a:r>
              <a:rPr lang="ru-RU" altLang="ru-RU" sz="1800" b="1" i="1" dirty="0" smtClean="0">
                <a:solidFill>
                  <a:srgbClr val="1A3C18"/>
                </a:solidFill>
              </a:rPr>
              <a:t/>
            </a:r>
            <a:br>
              <a:rPr lang="ru-RU" altLang="ru-RU" sz="1800" b="1" i="1" dirty="0" smtClean="0">
                <a:solidFill>
                  <a:srgbClr val="1A3C18"/>
                </a:solidFill>
              </a:rPr>
            </a:br>
            <a:r>
              <a:rPr lang="ru-RU" altLang="ru-RU" sz="1800" b="1" i="1" dirty="0" smtClean="0">
                <a:solidFill>
                  <a:srgbClr val="1A3C18"/>
                </a:solidFill>
              </a:rPr>
              <a:t>в </a:t>
            </a:r>
            <a:r>
              <a:rPr lang="ru-RU" altLang="ru-RU" sz="1800" b="1" i="1" dirty="0">
                <a:solidFill>
                  <a:srgbClr val="1A3C18"/>
                </a:solidFill>
              </a:rPr>
              <a:t>разумном выборе профессии, наиболее соответствующих его индивидуальным возможностям.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00166" y="357166"/>
            <a:ext cx="62151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kern="0" dirty="0" smtClean="0">
                <a:solidFill>
                  <a:schemeClr val="bg1"/>
                </a:solidFill>
                <a:latin typeface="Arial"/>
              </a:rPr>
              <a:t>Профессиональная ориентация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7170" name="Picture 2" descr="C:\Users\User\Downloads\Screenshot_20220315_193042_com.google.android.youtube.jpg"/>
          <p:cNvPicPr>
            <a:picLocks noChangeAspect="1" noChangeArrowheads="1"/>
          </p:cNvPicPr>
          <p:nvPr/>
        </p:nvPicPr>
        <p:blipFill>
          <a:blip r:embed="rId2"/>
          <a:srcRect t="22967" b="48804"/>
          <a:stretch>
            <a:fillRect/>
          </a:stretch>
        </p:blipFill>
        <p:spPr bwMode="auto">
          <a:xfrm>
            <a:off x="1857356" y="2786058"/>
            <a:ext cx="5967249" cy="3602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7283450" cy="503238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chemeClr val="bg1"/>
                </a:solidFill>
              </a:rPr>
              <a:t>«Социально-коммуникативное развитие»</a:t>
            </a:r>
            <a:endParaRPr lang="ru-RU" altLang="ru-RU" sz="2400" b="1" dirty="0">
              <a:solidFill>
                <a:schemeClr val="bg1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25538"/>
            <a:ext cx="4286280" cy="5472112"/>
          </a:xfrm>
        </p:spPr>
        <p:txBody>
          <a:bodyPr/>
          <a:lstStyle/>
          <a:p>
            <a:r>
              <a:rPr lang="ru-RU" altLang="ru-RU" sz="1800" b="1" dirty="0" smtClean="0">
                <a:solidFill>
                  <a:srgbClr val="1A3C18"/>
                </a:solidFill>
              </a:rPr>
              <a:t>Формирование позитивных установок к различным видам труда и творчества, воспитание положительного отношения к труду, желания трудиться</a:t>
            </a:r>
            <a:r>
              <a:rPr lang="ru-RU" altLang="ru-RU" sz="1800" b="1" dirty="0">
                <a:solidFill>
                  <a:srgbClr val="1A3C18"/>
                </a:solidFill>
              </a:rPr>
              <a:t>.</a:t>
            </a:r>
          </a:p>
          <a:p>
            <a:r>
              <a:rPr lang="ru-RU" altLang="ru-RU" sz="1800" b="1" dirty="0">
                <a:solidFill>
                  <a:srgbClr val="1A3C18"/>
                </a:solidFill>
              </a:rPr>
              <a:t>Воспитание ценностного отношения к собственному труду, труду других людей и его результатам. Формирование умения ответственно </a:t>
            </a:r>
            <a:r>
              <a:rPr lang="ru-RU" altLang="ru-RU" sz="1800" b="1" dirty="0" smtClean="0">
                <a:solidFill>
                  <a:srgbClr val="1A3C18"/>
                </a:solidFill>
              </a:rPr>
              <a:t>относиться к порученному заданию (умение и желание доводить дело до </a:t>
            </a:r>
            <a:r>
              <a:rPr lang="ru-RU" altLang="ru-RU" sz="1800" b="1" dirty="0">
                <a:solidFill>
                  <a:srgbClr val="1A3C18"/>
                </a:solidFill>
              </a:rPr>
              <a:t>конца</a:t>
            </a:r>
            <a:r>
              <a:rPr lang="ru-RU" altLang="ru-RU" sz="1800" b="1" dirty="0" smtClean="0">
                <a:solidFill>
                  <a:srgbClr val="1A3C18"/>
                </a:solidFill>
              </a:rPr>
              <a:t>, стремление сделать его </a:t>
            </a:r>
            <a:r>
              <a:rPr lang="ru-RU" altLang="ru-RU" sz="1800" b="1" dirty="0">
                <a:solidFill>
                  <a:srgbClr val="1A3C18"/>
                </a:solidFill>
              </a:rPr>
              <a:t>хорошо).</a:t>
            </a:r>
          </a:p>
          <a:p>
            <a:r>
              <a:rPr lang="ru-RU" altLang="ru-RU" sz="1800" b="1" dirty="0" smtClean="0">
                <a:solidFill>
                  <a:srgbClr val="1A3C18"/>
                </a:solidFill>
              </a:rPr>
              <a:t>Формирование первичных представлений о труде взрослых, его роли в обществе и жизни каждого человека.</a:t>
            </a:r>
            <a:endParaRPr lang="ru-RU" altLang="ru-RU" sz="1800" b="1" dirty="0">
              <a:solidFill>
                <a:srgbClr val="1A3C18"/>
              </a:solidFill>
            </a:endParaRPr>
          </a:p>
        </p:txBody>
      </p:sp>
      <p:pic>
        <p:nvPicPr>
          <p:cNvPr id="4098" name="Picture 2" descr="C:\Users\User\Desktop\Профориентация\IMG_20210409_094752.jpg"/>
          <p:cNvPicPr>
            <a:picLocks noChangeAspect="1" noChangeArrowheads="1"/>
          </p:cNvPicPr>
          <p:nvPr/>
        </p:nvPicPr>
        <p:blipFill>
          <a:blip r:embed="rId2" cstate="print"/>
          <a:srcRect r="17318"/>
          <a:stretch>
            <a:fillRect/>
          </a:stretch>
        </p:blipFill>
        <p:spPr bwMode="auto">
          <a:xfrm>
            <a:off x="4929190" y="2357430"/>
            <a:ext cx="3543986" cy="3214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096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ownloads\Screenshot_20220315_185913_com.huawei.himovie.overseas.jpg"/>
          <p:cNvPicPr>
            <a:picLocks noChangeAspect="1" noChangeArrowheads="1"/>
          </p:cNvPicPr>
          <p:nvPr/>
        </p:nvPicPr>
        <p:blipFill>
          <a:blip r:embed="rId2" cstate="print"/>
          <a:srcRect l="6253" t="17308" b="26923"/>
          <a:stretch>
            <a:fillRect/>
          </a:stretch>
        </p:blipFill>
        <p:spPr bwMode="auto">
          <a:xfrm>
            <a:off x="5143504" y="1500174"/>
            <a:ext cx="1714512" cy="218155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4714908" cy="4525963"/>
          </a:xfrm>
        </p:spPr>
        <p:txBody>
          <a:bodyPr/>
          <a:lstStyle/>
          <a:p>
            <a:pPr marL="137160" indent="0">
              <a:buNone/>
            </a:pPr>
            <a:r>
              <a:rPr lang="ru-RU" sz="1800" b="1" dirty="0" smtClean="0">
                <a:solidFill>
                  <a:srgbClr val="003300"/>
                </a:solidFill>
              </a:rPr>
              <a:t>В работе с дошкольниками по ранней профориентации используются разнообразные формы работы, которые позволяют сделать работу наиболее интересной: </a:t>
            </a:r>
          </a:p>
          <a:p>
            <a:pPr marL="137160" indent="0">
              <a:buNone/>
            </a:pPr>
            <a:r>
              <a:rPr lang="ru-RU" sz="1800" b="1" dirty="0" smtClean="0">
                <a:solidFill>
                  <a:srgbClr val="003300"/>
                </a:solidFill>
              </a:rPr>
              <a:t>-Экскурсии </a:t>
            </a:r>
          </a:p>
          <a:p>
            <a:pPr marL="137160" indent="0">
              <a:buNone/>
            </a:pPr>
            <a:r>
              <a:rPr lang="ru-RU" sz="1800" b="1" dirty="0" smtClean="0">
                <a:solidFill>
                  <a:srgbClr val="003300"/>
                </a:solidFill>
              </a:rPr>
              <a:t>-наблюдения </a:t>
            </a:r>
          </a:p>
          <a:p>
            <a:pPr marL="137160" indent="0">
              <a:buNone/>
            </a:pPr>
            <a:r>
              <a:rPr lang="ru-RU" sz="1800" b="1" dirty="0" smtClean="0">
                <a:solidFill>
                  <a:srgbClr val="003300"/>
                </a:solidFill>
              </a:rPr>
              <a:t>-дидактические игры </a:t>
            </a:r>
          </a:p>
          <a:p>
            <a:pPr marL="137160" indent="0">
              <a:buNone/>
            </a:pPr>
            <a:r>
              <a:rPr lang="ru-RU" sz="1800" b="1" dirty="0" smtClean="0">
                <a:solidFill>
                  <a:srgbClr val="003300"/>
                </a:solidFill>
              </a:rPr>
              <a:t>-сюжетно-ролевые игры</a:t>
            </a:r>
          </a:p>
          <a:p>
            <a:pPr marL="137160" indent="0">
              <a:buNone/>
            </a:pPr>
            <a:r>
              <a:rPr lang="ru-RU" sz="1800" b="1" dirty="0" smtClean="0">
                <a:solidFill>
                  <a:srgbClr val="003300"/>
                </a:solidFill>
              </a:rPr>
              <a:t>-рассматривание картин </a:t>
            </a:r>
          </a:p>
          <a:p>
            <a:pPr marL="137160" indent="0">
              <a:buNone/>
            </a:pPr>
            <a:r>
              <a:rPr lang="ru-RU" sz="1800" b="1" dirty="0" smtClean="0">
                <a:solidFill>
                  <a:srgbClr val="003300"/>
                </a:solidFill>
              </a:rPr>
              <a:t>-иллюстраций </a:t>
            </a:r>
          </a:p>
          <a:p>
            <a:pPr marL="137160" indent="0">
              <a:buNone/>
            </a:pPr>
            <a:r>
              <a:rPr lang="ru-RU" sz="1800" b="1" dirty="0" smtClean="0">
                <a:solidFill>
                  <a:srgbClr val="003300"/>
                </a:solidFill>
              </a:rPr>
              <a:t>-просмотр презентации, мультфильмы</a:t>
            </a:r>
          </a:p>
          <a:p>
            <a:pPr marL="137160" indent="0">
              <a:buNone/>
            </a:pPr>
            <a:r>
              <a:rPr lang="ru-RU" sz="1800" b="1" dirty="0" smtClean="0">
                <a:solidFill>
                  <a:srgbClr val="003300"/>
                </a:solidFill>
              </a:rPr>
              <a:t>-виртуальные экскурсии</a:t>
            </a:r>
          </a:p>
          <a:p>
            <a:endParaRPr lang="ru-RU" dirty="0"/>
          </a:p>
        </p:txBody>
      </p:sp>
      <p:pic>
        <p:nvPicPr>
          <p:cNvPr id="10" name="Picture 2" descr="C:\Users\User\Desktop\Профориентация\IMG_20210409_094752.jpg"/>
          <p:cNvPicPr>
            <a:picLocks noChangeAspect="1" noChangeArrowheads="1"/>
          </p:cNvPicPr>
          <p:nvPr/>
        </p:nvPicPr>
        <p:blipFill>
          <a:blip r:embed="rId3" cstate="print"/>
          <a:srcRect r="17318"/>
          <a:stretch>
            <a:fillRect/>
          </a:stretch>
        </p:blipFill>
        <p:spPr bwMode="auto">
          <a:xfrm>
            <a:off x="7143768" y="642919"/>
            <a:ext cx="1857388" cy="1684816"/>
          </a:xfrm>
          <a:prstGeom prst="rect">
            <a:avLst/>
          </a:prstGeom>
          <a:noFill/>
        </p:spPr>
      </p:pic>
      <p:pic>
        <p:nvPicPr>
          <p:cNvPr id="6147" name="Picture 3" descr="C:\Users\User\Downloads\Screenshot_20220315_192830_com.google.android.youtube.jpg"/>
          <p:cNvPicPr>
            <a:picLocks noChangeAspect="1" noChangeArrowheads="1"/>
          </p:cNvPicPr>
          <p:nvPr/>
        </p:nvPicPr>
        <p:blipFill>
          <a:blip r:embed="rId4" cstate="print"/>
          <a:srcRect t="14611" b="12336"/>
          <a:stretch>
            <a:fillRect/>
          </a:stretch>
        </p:blipFill>
        <p:spPr bwMode="auto">
          <a:xfrm>
            <a:off x="7358082" y="3000372"/>
            <a:ext cx="1500198" cy="2344109"/>
          </a:xfrm>
          <a:prstGeom prst="rect">
            <a:avLst/>
          </a:prstGeom>
          <a:noFill/>
        </p:spPr>
      </p:pic>
      <p:pic>
        <p:nvPicPr>
          <p:cNvPr id="6148" name="Picture 4" descr="C:\Users\User\Downloads\Screenshot_20220315_193019_com.google.android.youtube.jpg"/>
          <p:cNvPicPr>
            <a:picLocks noChangeAspect="1" noChangeArrowheads="1"/>
          </p:cNvPicPr>
          <p:nvPr/>
        </p:nvPicPr>
        <p:blipFill>
          <a:blip r:embed="rId5" cstate="print"/>
          <a:srcRect t="16642" b="11597"/>
          <a:stretch>
            <a:fillRect/>
          </a:stretch>
        </p:blipFill>
        <p:spPr bwMode="auto">
          <a:xfrm>
            <a:off x="4857752" y="3857628"/>
            <a:ext cx="1722075" cy="264320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357422" y="357166"/>
            <a:ext cx="3571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Формы работы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Профориентация\IMG_20210409_1516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3939" y="1178702"/>
            <a:ext cx="2809895" cy="2107421"/>
          </a:xfrm>
          <a:prstGeom prst="rect">
            <a:avLst/>
          </a:prstGeom>
          <a:noFill/>
        </p:spPr>
      </p:pic>
      <p:pic>
        <p:nvPicPr>
          <p:cNvPr id="5122" name="Picture 2" descr="C:\Users\User\Downloads\IMG_20200817_0933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142984"/>
            <a:ext cx="3048053" cy="2286040"/>
          </a:xfrm>
          <a:prstGeom prst="rect">
            <a:avLst/>
          </a:prstGeom>
          <a:noFill/>
        </p:spPr>
      </p:pic>
      <p:pic>
        <p:nvPicPr>
          <p:cNvPr id="6" name="Picture 2" descr="C:\Users\User\Desktop\Профориентация\IMG_20210331_095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714752"/>
            <a:ext cx="3429023" cy="2571768"/>
          </a:xfrm>
          <a:prstGeom prst="rect">
            <a:avLst/>
          </a:prstGeom>
          <a:noFill/>
        </p:spPr>
      </p:pic>
      <p:pic>
        <p:nvPicPr>
          <p:cNvPr id="7" name="Picture 4" descr="C:\Users\User\Desktop\Профориентация\IMG_20220121_154623.jpg"/>
          <p:cNvPicPr>
            <a:picLocks noChangeAspect="1" noChangeArrowheads="1"/>
          </p:cNvPicPr>
          <p:nvPr/>
        </p:nvPicPr>
        <p:blipFill>
          <a:blip r:embed="rId5" cstate="print"/>
          <a:srcRect t="25414"/>
          <a:stretch>
            <a:fillRect/>
          </a:stretch>
        </p:blipFill>
        <p:spPr bwMode="auto">
          <a:xfrm>
            <a:off x="4857752" y="3857628"/>
            <a:ext cx="3076596" cy="24288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7158" y="285728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Сюжетно-ролевые игры – это одни из самых любимых игр у детей. Ведь в игре можно стать кем угодно – врачом, строителем и т.д.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30" name="Picture 6" descr="C:\Users\User\Desktop\Профориентация\IMG_20220314_155049.jpg"/>
          <p:cNvPicPr>
            <a:picLocks noChangeAspect="1" noChangeArrowheads="1"/>
          </p:cNvPicPr>
          <p:nvPr/>
        </p:nvPicPr>
        <p:blipFill>
          <a:blip r:embed="rId2" cstate="print"/>
          <a:srcRect t="19512"/>
          <a:stretch>
            <a:fillRect/>
          </a:stretch>
        </p:blipFill>
        <p:spPr bwMode="auto">
          <a:xfrm>
            <a:off x="428596" y="1500174"/>
            <a:ext cx="3128660" cy="3357586"/>
          </a:xfrm>
          <a:prstGeom prst="rect">
            <a:avLst/>
          </a:prstGeom>
          <a:noFill/>
        </p:spPr>
      </p:pic>
      <p:pic>
        <p:nvPicPr>
          <p:cNvPr id="1034" name="Picture 10" descr="C:\Users\User\Downloads\IMG_20210120_1017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1571612"/>
            <a:ext cx="2464612" cy="3286148"/>
          </a:xfrm>
          <a:prstGeom prst="rect">
            <a:avLst/>
          </a:prstGeom>
          <a:noFill/>
        </p:spPr>
      </p:pic>
      <p:pic>
        <p:nvPicPr>
          <p:cNvPr id="1035" name="Picture 11" descr="C:\Users\User\Desktop\Профориентация\IMG_20220314_160803.jpg"/>
          <p:cNvPicPr>
            <a:picLocks noChangeAspect="1" noChangeArrowheads="1"/>
          </p:cNvPicPr>
          <p:nvPr/>
        </p:nvPicPr>
        <p:blipFill>
          <a:blip r:embed="rId4" cstate="print"/>
          <a:srcRect l="16204" t="13889" r="30093" b="19444"/>
          <a:stretch>
            <a:fillRect/>
          </a:stretch>
        </p:blipFill>
        <p:spPr bwMode="auto">
          <a:xfrm>
            <a:off x="3857620" y="1071546"/>
            <a:ext cx="2071702" cy="3429024"/>
          </a:xfrm>
          <a:prstGeom prst="rect">
            <a:avLst/>
          </a:prstGeom>
          <a:noFill/>
        </p:spPr>
      </p:pic>
      <p:pic>
        <p:nvPicPr>
          <p:cNvPr id="1029" name="Picture 5" descr="C:\Users\User\Desktop\Профориентация\IMG_20220314_1557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4000504"/>
            <a:ext cx="3619526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Профориентация\IMG_20220314_1553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89"/>
            <a:ext cx="4071966" cy="3053975"/>
          </a:xfrm>
          <a:prstGeom prst="rect">
            <a:avLst/>
          </a:prstGeom>
          <a:noFill/>
        </p:spPr>
      </p:pic>
      <p:pic>
        <p:nvPicPr>
          <p:cNvPr id="2051" name="Picture 3" descr="C:\Users\User\Desktop\Профориентация\IMG_20220314_1557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14289"/>
            <a:ext cx="3976715" cy="2982537"/>
          </a:xfrm>
          <a:prstGeom prst="rect">
            <a:avLst/>
          </a:prstGeom>
          <a:noFill/>
        </p:spPr>
      </p:pic>
      <p:pic>
        <p:nvPicPr>
          <p:cNvPr id="2052" name="Picture 4" descr="C:\Users\User\Desktop\Профориентация\IMG_20220314_1606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429000"/>
            <a:ext cx="4191029" cy="3143272"/>
          </a:xfrm>
          <a:prstGeom prst="rect">
            <a:avLst/>
          </a:prstGeom>
          <a:noFill/>
        </p:spPr>
      </p:pic>
      <p:pic>
        <p:nvPicPr>
          <p:cNvPr id="2053" name="Picture 5" descr="C:\Users\User\Desktop\Профориентация\IMG_20220314_1608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3357562"/>
            <a:ext cx="2571768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C:\Users\User\Desktop\4 группа\10132377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36789">
            <a:off x="4673751" y="840158"/>
            <a:ext cx="1221972" cy="15973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7043758" cy="503238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chemeClr val="bg1"/>
                </a:solidFill>
              </a:rPr>
              <a:t>Оснащение </a:t>
            </a:r>
            <a:r>
              <a:rPr lang="ru-RU" altLang="ru-RU" sz="2400" b="1" dirty="0" err="1" smtClean="0">
                <a:solidFill>
                  <a:schemeClr val="bg1"/>
                </a:solidFill>
              </a:rPr>
              <a:t>профориентированной</a:t>
            </a:r>
            <a:r>
              <a:rPr lang="ru-RU" altLang="ru-RU" sz="2400" b="1" dirty="0" smtClean="0">
                <a:solidFill>
                  <a:schemeClr val="bg1"/>
                </a:solidFill>
              </a:rPr>
              <a:t> РППС</a:t>
            </a:r>
            <a:endParaRPr lang="ru-RU" altLang="ru-RU" sz="2400" b="1" dirty="0">
              <a:solidFill>
                <a:schemeClr val="bg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25538"/>
            <a:ext cx="4214842" cy="4803792"/>
          </a:xfrm>
        </p:spPr>
        <p:txBody>
          <a:bodyPr/>
          <a:lstStyle/>
          <a:p>
            <a:r>
              <a:rPr lang="ru-RU" altLang="ru-RU" sz="1600" dirty="0" smtClean="0">
                <a:solidFill>
                  <a:srgbClr val="1A3C18"/>
                </a:solidFill>
              </a:rPr>
              <a:t>Подбор </a:t>
            </a:r>
            <a:r>
              <a:rPr lang="ru-RU" altLang="ru-RU" sz="1600" dirty="0">
                <a:solidFill>
                  <a:srgbClr val="1A3C18"/>
                </a:solidFill>
              </a:rPr>
              <a:t>художественной литературы, энциклопедий, самодельных книжек-малышек, связанных с темой «Профессии», в книжном уголке;</a:t>
            </a:r>
          </a:p>
          <a:p>
            <a:r>
              <a:rPr lang="ru-RU" altLang="ru-RU" sz="1600" dirty="0" smtClean="0">
                <a:solidFill>
                  <a:srgbClr val="1A3C18"/>
                </a:solidFill>
              </a:rPr>
              <a:t>Создание </a:t>
            </a:r>
            <a:r>
              <a:rPr lang="ru-RU" altLang="ru-RU" sz="1600" dirty="0">
                <a:solidFill>
                  <a:srgbClr val="1A3C18"/>
                </a:solidFill>
              </a:rPr>
              <a:t>картотеки пословиц и поговорок о труде, загадок, стихов и песен о профессиях и орудиях труда;</a:t>
            </a:r>
          </a:p>
          <a:p>
            <a:r>
              <a:rPr lang="ru-RU" altLang="ru-RU" sz="1600" dirty="0" smtClean="0">
                <a:solidFill>
                  <a:srgbClr val="1A3C18"/>
                </a:solidFill>
              </a:rPr>
              <a:t>Подбор </a:t>
            </a:r>
            <a:r>
              <a:rPr lang="ru-RU" altLang="ru-RU" sz="1600" dirty="0">
                <a:solidFill>
                  <a:srgbClr val="1A3C18"/>
                </a:solidFill>
              </a:rPr>
              <a:t>иллюстраций, репродукций картин, раскрасок с профессиями в уголке изобразительной деятельности</a:t>
            </a:r>
            <a:r>
              <a:rPr lang="ru-RU" altLang="ru-RU" sz="1600" dirty="0" smtClean="0">
                <a:solidFill>
                  <a:srgbClr val="1A3C18"/>
                </a:solidFill>
              </a:rPr>
              <a:t>;</a:t>
            </a:r>
          </a:p>
          <a:p>
            <a:r>
              <a:rPr lang="ru-RU" altLang="ru-RU" sz="1600" dirty="0" smtClean="0">
                <a:solidFill>
                  <a:srgbClr val="1A3C18"/>
                </a:solidFill>
              </a:rPr>
              <a:t>Подбор дидактических игр по ознакомлению с профессиями;</a:t>
            </a:r>
          </a:p>
          <a:p>
            <a:r>
              <a:rPr lang="ru-RU" altLang="ru-RU" sz="1600" dirty="0" smtClean="0">
                <a:solidFill>
                  <a:srgbClr val="1A3C18"/>
                </a:solidFill>
              </a:rPr>
              <a:t>Подбор демонстрационного материала по теме «Профессии»;</a:t>
            </a:r>
          </a:p>
          <a:p>
            <a:r>
              <a:rPr lang="ru-RU" altLang="ru-RU" sz="1600" dirty="0" smtClean="0">
                <a:solidFill>
                  <a:srgbClr val="1A3C18"/>
                </a:solidFill>
              </a:rPr>
              <a:t>Подбор мультфильмов, видеофильмов, видеороликов, связанных с темой «Профессии»;</a:t>
            </a:r>
          </a:p>
          <a:p>
            <a:r>
              <a:rPr lang="ru-RU" altLang="ru-RU" sz="1600" dirty="0" smtClean="0">
                <a:solidFill>
                  <a:srgbClr val="1A3C18"/>
                </a:solidFill>
              </a:rPr>
              <a:t>Материалы для сюжетно-ролевых игр.</a:t>
            </a:r>
          </a:p>
          <a:p>
            <a:endParaRPr lang="ru-RU" altLang="ru-RU" sz="1600" dirty="0">
              <a:solidFill>
                <a:srgbClr val="1A3C18"/>
              </a:solidFill>
            </a:endParaRPr>
          </a:p>
        </p:txBody>
      </p:sp>
      <p:pic>
        <p:nvPicPr>
          <p:cNvPr id="7" name="Picture 5" descr="C:\Users\User\Desktop\Профориентация\IMG_20220314_162614.jpg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/>
          <a:stretch>
            <a:fillRect/>
          </a:stretch>
        </p:blipFill>
        <p:spPr bwMode="auto">
          <a:xfrm rot="10800000">
            <a:off x="6715140" y="928670"/>
            <a:ext cx="2428860" cy="3238478"/>
          </a:xfrm>
          <a:prstGeom prst="rect">
            <a:avLst/>
          </a:prstGeom>
          <a:noFill/>
        </p:spPr>
      </p:pic>
      <p:pic>
        <p:nvPicPr>
          <p:cNvPr id="5" name="Picture 9" descr="https://images.wbstatic.net/big/new/16740000/16749343-1.jpg"/>
          <p:cNvPicPr>
            <a:picLocks noChangeAspect="1" noChangeArrowheads="1"/>
          </p:cNvPicPr>
          <p:nvPr/>
        </p:nvPicPr>
        <p:blipFill>
          <a:blip r:embed="rId4" cstate="print"/>
          <a:srcRect l="2778" t="4087" r="10793" b="950"/>
          <a:stretch>
            <a:fillRect/>
          </a:stretch>
        </p:blipFill>
        <p:spPr bwMode="auto">
          <a:xfrm rot="2067309">
            <a:off x="5347585" y="1483568"/>
            <a:ext cx="1280672" cy="18761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3" descr="C:\Users\User\Desktop\Профориентация\IMG_20201014_073627.jpg"/>
          <p:cNvPicPr>
            <a:picLocks noChangeAspect="1" noChangeArrowheads="1"/>
          </p:cNvPicPr>
          <p:nvPr/>
        </p:nvPicPr>
        <p:blipFill>
          <a:blip r:embed="rId5" cstate="print"/>
          <a:srcRect l="9524" t="16071" r="2381" b="14286"/>
          <a:stretch>
            <a:fillRect/>
          </a:stretch>
        </p:blipFill>
        <p:spPr bwMode="auto">
          <a:xfrm>
            <a:off x="5372472" y="3357562"/>
            <a:ext cx="1925163" cy="2029225"/>
          </a:xfrm>
          <a:prstGeom prst="rect">
            <a:avLst/>
          </a:prstGeom>
          <a:noFill/>
        </p:spPr>
      </p:pic>
      <p:pic>
        <p:nvPicPr>
          <p:cNvPr id="8" name="Picture 23" descr="C:\Users\User\Desktop\4 группа\6024121496.jpg"/>
          <p:cNvPicPr>
            <a:picLocks noChangeAspect="1" noChangeArrowheads="1"/>
          </p:cNvPicPr>
          <p:nvPr/>
        </p:nvPicPr>
        <p:blipFill>
          <a:blip r:embed="rId6" cstate="print"/>
          <a:srcRect l="6000" t="10000" r="4000" b="10000"/>
          <a:stretch>
            <a:fillRect/>
          </a:stretch>
        </p:blipFill>
        <p:spPr bwMode="auto">
          <a:xfrm rot="916739">
            <a:off x="6822320" y="4788924"/>
            <a:ext cx="1961209" cy="17432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2" descr="C:\Users\User\Desktop\4 группа\1014369368.jpg"/>
          <p:cNvPicPr>
            <a:picLocks noChangeAspect="1" noChangeArrowheads="1"/>
          </p:cNvPicPr>
          <p:nvPr/>
        </p:nvPicPr>
        <p:blipFill>
          <a:blip r:embed="rId7" cstate="print"/>
          <a:srcRect l="4516" t="5776" r="2912" b="10457"/>
          <a:stretch>
            <a:fillRect/>
          </a:stretch>
        </p:blipFill>
        <p:spPr bwMode="auto">
          <a:xfrm rot="20814951">
            <a:off x="4566850" y="5192241"/>
            <a:ext cx="2053128" cy="14522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2146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357166"/>
            <a:ext cx="44840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Основные направления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5984" y="107154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1.Приближение детей к труду взрослых</a:t>
            </a:r>
          </a:p>
          <a:p>
            <a:r>
              <a:rPr lang="ru-RU" dirty="0" smtClean="0"/>
              <a:t> </a:t>
            </a:r>
            <a:r>
              <a:rPr lang="ru-RU" b="1" dirty="0" smtClean="0"/>
              <a:t>2</a:t>
            </a:r>
            <a:r>
              <a:rPr lang="ru-RU" dirty="0" smtClean="0"/>
              <a:t>. </a:t>
            </a:r>
            <a:r>
              <a:rPr lang="ru-RU" b="1" dirty="0" smtClean="0"/>
              <a:t>Приближение работы взрослых к детям</a:t>
            </a:r>
            <a:r>
              <a:rPr lang="ru-RU" dirty="0" smtClean="0"/>
              <a:t> </a:t>
            </a:r>
          </a:p>
          <a:p>
            <a:r>
              <a:rPr lang="ru-RU" b="1" dirty="0" smtClean="0"/>
              <a:t>3. Совместная деятельность взрослого и ребенка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3357562"/>
            <a:ext cx="342902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D:\фото провориентация\IMG_20211125_0922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976560"/>
            <a:ext cx="2214578" cy="2952770"/>
          </a:xfrm>
          <a:prstGeom prst="rect">
            <a:avLst/>
          </a:prstGeom>
          <a:noFill/>
        </p:spPr>
      </p:pic>
      <p:pic>
        <p:nvPicPr>
          <p:cNvPr id="4" name="Picture 2" descr="D:\фото провориентация\IMG_20211125_091243.jpg"/>
          <p:cNvPicPr>
            <a:picLocks noChangeAspect="1" noChangeArrowheads="1"/>
          </p:cNvPicPr>
          <p:nvPr/>
        </p:nvPicPr>
        <p:blipFill>
          <a:blip r:embed="rId4" cstate="print"/>
          <a:srcRect l="16162" t="6061" r="11111" b="15152"/>
          <a:stretch>
            <a:fillRect/>
          </a:stretch>
        </p:blipFill>
        <p:spPr bwMode="auto">
          <a:xfrm>
            <a:off x="6500826" y="2857496"/>
            <a:ext cx="2143140" cy="30956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Деловая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Деловая</Template>
  <TotalTime>5629</TotalTime>
  <Words>305</Words>
  <Application>Microsoft Office PowerPoint</Application>
  <PresentationFormat>Экран (4:3)</PresentationFormat>
  <Paragraphs>32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Arial</vt:lpstr>
      <vt:lpstr>Деловая</vt:lpstr>
      <vt:lpstr>Презентация PowerPoint</vt:lpstr>
      <vt:lpstr>Презентация PowerPoint</vt:lpstr>
      <vt:lpstr>«Социально-коммуникативное развитие»</vt:lpstr>
      <vt:lpstr>Презентация PowerPoint</vt:lpstr>
      <vt:lpstr>Презентация PowerPoint</vt:lpstr>
      <vt:lpstr>Презентация PowerPoint</vt:lpstr>
      <vt:lpstr>Презентация PowerPoint</vt:lpstr>
      <vt:lpstr>Оснащение профориентированной РППС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</dc:creator>
  <cp:lastModifiedBy>Пономарева ЛД</cp:lastModifiedBy>
  <cp:revision>166</cp:revision>
  <cp:lastPrinted>2018-11-12T13:13:39Z</cp:lastPrinted>
  <dcterms:created xsi:type="dcterms:W3CDTF">2018-11-04T18:19:50Z</dcterms:created>
  <dcterms:modified xsi:type="dcterms:W3CDTF">2023-06-20T10:55:31Z</dcterms:modified>
</cp:coreProperties>
</file>